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75" r:id="rId3"/>
    <p:sldId id="258" r:id="rId4"/>
    <p:sldId id="366" r:id="rId5"/>
    <p:sldId id="262" r:id="rId6"/>
    <p:sldId id="391" r:id="rId7"/>
    <p:sldId id="280" r:id="rId8"/>
    <p:sldId id="382" r:id="rId9"/>
    <p:sldId id="370" r:id="rId10"/>
    <p:sldId id="369" r:id="rId11"/>
    <p:sldId id="368" r:id="rId12"/>
    <p:sldId id="371" r:id="rId13"/>
    <p:sldId id="372" r:id="rId14"/>
    <p:sldId id="373" r:id="rId15"/>
    <p:sldId id="306" r:id="rId16"/>
    <p:sldId id="376" r:id="rId17"/>
    <p:sldId id="324" r:id="rId18"/>
    <p:sldId id="353" r:id="rId19"/>
    <p:sldId id="377" r:id="rId20"/>
    <p:sldId id="378" r:id="rId21"/>
    <p:sldId id="379" r:id="rId22"/>
    <p:sldId id="340" r:id="rId23"/>
    <p:sldId id="292" r:id="rId24"/>
    <p:sldId id="293" r:id="rId25"/>
    <p:sldId id="336" r:id="rId26"/>
    <p:sldId id="388" r:id="rId27"/>
    <p:sldId id="389" r:id="rId28"/>
    <p:sldId id="387" r:id="rId29"/>
    <p:sldId id="312" r:id="rId30"/>
    <p:sldId id="272" r:id="rId31"/>
    <p:sldId id="383" r:id="rId32"/>
    <p:sldId id="311" r:id="rId33"/>
    <p:sldId id="303" r:id="rId34"/>
    <p:sldId id="304" r:id="rId35"/>
    <p:sldId id="380" r:id="rId36"/>
    <p:sldId id="381" r:id="rId37"/>
    <p:sldId id="313" r:id="rId38"/>
    <p:sldId id="314" r:id="rId39"/>
    <p:sldId id="386" r:id="rId40"/>
    <p:sldId id="360" r:id="rId41"/>
    <p:sldId id="385" r:id="rId42"/>
    <p:sldId id="326" r:id="rId43"/>
    <p:sldId id="327" r:id="rId44"/>
    <p:sldId id="322" r:id="rId45"/>
    <p:sldId id="34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5;&#1086;&#1083;&#1100;&#1079;&#1086;&#1074;&#1072;&#1090;&#1077;&#1083;&#1100;\&#1052;&#1086;&#1080;%20&#1076;&#1086;&#1082;&#1091;&#1084;&#1077;&#1085;&#1090;&#1099;\Downloads\&#1057;&#1093;&#1077;&#1084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6327160493827161E-2"/>
          <c:y val="9.0560174707570565E-2"/>
          <c:w val="0.84104938271604934"/>
          <c:h val="0.81326758526306953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7"/>
          </c:dPt>
          <c:dPt>
            <c:idx val="3"/>
            <c:explosion val="7"/>
          </c:dPt>
          <c:dPt>
            <c:idx val="4"/>
            <c:explosion val="6"/>
          </c:dPt>
          <c:dPt>
            <c:idx val="5"/>
            <c:explosion val="10"/>
          </c:dPt>
          <c:dPt>
            <c:idx val="6"/>
            <c:explosion val="15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Общегосударственные </a:t>
                    </a:r>
                    <a:r>
                      <a:rPr lang="ru-RU" smtClean="0"/>
                      <a:t>вопросы</a:t>
                    </a:r>
                  </a:p>
                  <a:p>
                    <a:r>
                      <a:rPr lang="ru-RU" smtClean="0"/>
                      <a:t>16 млн.335 т.р.</a:t>
                    </a:r>
                    <a:r>
                      <a:rPr lang="ru-RU"/>
                      <a:t>
28%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дорожное </a:t>
                    </a:r>
                    <a:r>
                      <a:rPr lang="ru-RU" smtClean="0"/>
                      <a:t>хозяйство</a:t>
                    </a:r>
                  </a:p>
                  <a:p>
                    <a:r>
                      <a:rPr lang="ru-RU" smtClean="0"/>
                      <a:t>1 млн.387 т.р.</a:t>
                    </a:r>
                    <a:r>
                      <a:rPr lang="ru-RU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smtClean="0"/>
                      <a:t>Благоустройство</a:t>
                    </a:r>
                  </a:p>
                  <a:p>
                    <a:r>
                      <a:rPr lang="ru-RU" sz="1600" smtClean="0"/>
                      <a:t>10 млн. 738 т.р.</a:t>
                    </a:r>
                    <a:r>
                      <a:rPr lang="ru-RU" dirty="0"/>
                      <a:t>
19%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коммунальное </a:t>
                    </a:r>
                    <a:r>
                      <a:rPr lang="ru-RU" smtClean="0"/>
                      <a:t>хозяйство</a:t>
                    </a:r>
                  </a:p>
                  <a:p>
                    <a:r>
                      <a:rPr lang="ru-RU" smtClean="0"/>
                      <a:t>953 т.р.</a:t>
                    </a:r>
                    <a:r>
                      <a:rPr lang="ru-RU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Культура</a:t>
                    </a:r>
                  </a:p>
                  <a:p>
                    <a:r>
                      <a:rPr lang="ru-RU" smtClean="0"/>
                      <a:t>27 млн.233 т.р.</a:t>
                    </a:r>
                    <a:r>
                      <a:rPr lang="ru-RU"/>
                      <a:t>
47%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</a:t>
                    </a:r>
                    <a:r>
                      <a:rPr lang="ru-RU" smtClean="0"/>
                      <a:t>оборона</a:t>
                    </a:r>
                  </a:p>
                  <a:p>
                    <a:r>
                      <a:rPr lang="ru-RU" smtClean="0"/>
                      <a:t>422 т.р.</a:t>
                    </a:r>
                    <a:r>
                      <a:rPr lang="ru-RU"/>
                      <a:t>
1%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Лист1!$A$1:$A$7</c:f>
              <c:strCache>
                <c:ptCount val="7"/>
                <c:pt idx="0">
                  <c:v>Общегосударственные вопросы</c:v>
                </c:pt>
                <c:pt idx="1">
                  <c:v>прочие расходы</c:v>
                </c:pt>
                <c:pt idx="2">
                  <c:v>дорожное хозяйство</c:v>
                </c:pt>
                <c:pt idx="3">
                  <c:v>благоустройство</c:v>
                </c:pt>
                <c:pt idx="4">
                  <c:v>коммунальное хозяйство</c:v>
                </c:pt>
                <c:pt idx="5">
                  <c:v>культура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16335000</c:v>
                </c:pt>
                <c:pt idx="1">
                  <c:v>738000</c:v>
                </c:pt>
                <c:pt idx="2">
                  <c:v>1387000</c:v>
                </c:pt>
                <c:pt idx="3">
                  <c:v>10738000</c:v>
                </c:pt>
                <c:pt idx="4">
                  <c:v>953000</c:v>
                </c:pt>
                <c:pt idx="5">
                  <c:v>27233000</c:v>
                </c:pt>
                <c:pt idx="6">
                  <c:v>422000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58940-1290-4CCD-B0A8-673A4C3C5429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036D1-CE3A-4114-87DE-68814C9C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12CB-626F-4E4A-9B7C-777D31B23D44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2592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Расширенная сессия </a:t>
            </a:r>
            <a:br>
              <a:rPr lang="ru-RU" sz="4800" b="1" dirty="0" smtClean="0"/>
            </a:br>
            <a:r>
              <a:rPr lang="ru-RU" sz="4800" b="1" dirty="0" smtClean="0"/>
              <a:t>Совета Коржевского сельского поселения</a:t>
            </a:r>
            <a:endParaRPr lang="ru-RU" sz="4800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 b="10714"/>
          <a:stretch>
            <a:fillRect/>
          </a:stretch>
        </p:blipFill>
        <p:spPr bwMode="auto">
          <a:xfrm>
            <a:off x="3419872" y="260648"/>
            <a:ext cx="25907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Сессия 2026\5. Аллея славы в парке Памяти\IMG-20251023-WA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Сессия 2026\5. Аллея славы в парке Памяти\IMG_20251128_0853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857232"/>
            <a:ext cx="4041775" cy="299017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 2026\5. Аллея славы в парке Памяти\Screenshot_20251210_1447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00438"/>
            <a:ext cx="4040188" cy="2988991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 2026\5. Аллея славы в парке Памяти\IMG_20251128_0857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286124"/>
            <a:ext cx="4040188" cy="2920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Пользователь\Рабочий стол\Сессия 2026\2.  Щебень 2025\1762269710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2963466" cy="3951288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Сессия 2026\2.  Щебень 2025\17622699790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14290"/>
            <a:ext cx="2963466" cy="3951288"/>
          </a:xfrm>
          <a:prstGeom prst="rect">
            <a:avLst/>
          </a:prstGeom>
          <a:noFill/>
        </p:spPr>
      </p:pic>
      <p:pic>
        <p:nvPicPr>
          <p:cNvPr id="13" name="Picture 2" descr="C:\Documents and Settings\Пользователь\Рабочий стол\Сессия 2026\2.  Щебень 2025\IMG_20250203_162643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714752"/>
            <a:ext cx="4040188" cy="284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Пользователь\Рабочий стол\Сессия 2026\23 открытие стеллы на х. Свистельники\IMG_20251128_0907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14290"/>
            <a:ext cx="4040188" cy="3152551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143248"/>
            <a:ext cx="4041775" cy="349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Пользователь\Рабочий стол\Сессия 2026\23 открытие стеллы на х. Свистельники\IMG_20250131_1626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714356"/>
            <a:ext cx="3158810" cy="4887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Рабочий стол\Сессия 2026\19. Субботники\IMG-20240401-WA0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2749152" cy="3665536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Сессия 2026\19. Субботники\договор диас3 3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14290"/>
            <a:ext cx="2963466" cy="3951288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 2026\19. Субботники\IMG_20200413_110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500042"/>
            <a:ext cx="2695574" cy="3594098"/>
          </a:xfrm>
          <a:prstGeom prst="rect">
            <a:avLst/>
          </a:prstGeom>
          <a:noFill/>
        </p:spPr>
      </p:pic>
      <p:pic>
        <p:nvPicPr>
          <p:cNvPr id="12" name="Picture 3" descr="C:\Documents and Settings\Пользователь\Рабочий стол\сессия 2024\Сесия 2023 год\14. покос, сбор веток по улицам\IMG_20200727_0747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357562"/>
            <a:ext cx="3432722" cy="3229374"/>
          </a:xfrm>
          <a:prstGeom prst="rect">
            <a:avLst/>
          </a:prstGeom>
          <a:noFill/>
        </p:spPr>
      </p:pic>
      <p:pic>
        <p:nvPicPr>
          <p:cNvPr id="13" name="Picture 4" descr="C:\Documents and Settings\Пользователь\Рабочий стол\сессия 2024\Сесия 2023 год\14. покос, сбор веток по улицам\IMG_20200810_0824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3214686"/>
            <a:ext cx="2857520" cy="3236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Пользователь\Рабочий стол\Сессия 2026\16. уборка снега\IMG_20250303_0753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2963466" cy="3951288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 2026\16. уборка снега\IMG_20250303_0757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643182"/>
            <a:ext cx="2963466" cy="3951288"/>
          </a:xfrm>
          <a:prstGeom prst="rect">
            <a:avLst/>
          </a:prstGeom>
          <a:noFill/>
        </p:spPr>
      </p:pic>
      <p:pic>
        <p:nvPicPr>
          <p:cNvPr id="13" name="Picture 3" descr="C:\Documents and Settings\Пользователь\Рабочий стол\Сессия 2026\3. Контейнерные площадки\IMG_20260130_1015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0"/>
            <a:ext cx="2963466" cy="3951288"/>
          </a:xfrm>
          <a:prstGeom prst="rect">
            <a:avLst/>
          </a:prstGeom>
          <a:noFill/>
        </p:spPr>
      </p:pic>
      <p:pic>
        <p:nvPicPr>
          <p:cNvPr id="14" name="Picture 4" descr="C:\Documents and Settings\Пользователь\Рабочий стол\Сессия 2026\3. Контейнерные площадки\IMG_20260130_1024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28599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Номинация «Лучший благоустроенный двор»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040188" cy="639762"/>
          </a:xfrm>
        </p:spPr>
        <p:txBody>
          <a:bodyPr/>
          <a:lstStyle/>
          <a:p>
            <a:r>
              <a:rPr lang="ru-RU" dirty="0" err="1" smtClean="0"/>
              <a:t>Фисенко</a:t>
            </a:r>
            <a:r>
              <a:rPr lang="ru-RU" dirty="0" smtClean="0"/>
              <a:t> Л.В.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00760" y="1071546"/>
            <a:ext cx="2570181" cy="603262"/>
          </a:xfrm>
        </p:spPr>
        <p:txBody>
          <a:bodyPr/>
          <a:lstStyle/>
          <a:p>
            <a:r>
              <a:rPr lang="ru-RU" dirty="0" err="1" smtClean="0"/>
              <a:t>Клесова</a:t>
            </a:r>
            <a:r>
              <a:rPr lang="ru-RU" dirty="0" smtClean="0"/>
              <a:t> Л.А.</a:t>
            </a:r>
            <a:endParaRPr lang="ru-RU" dirty="0"/>
          </a:p>
        </p:txBody>
      </p:sp>
      <p:pic>
        <p:nvPicPr>
          <p:cNvPr id="10" name="Содержимое 12" descr="C:\Documents and Settings\Admin\Рабочий стол\2022 КОНКУРС\Фисенко\IMG_20201110_082120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3328982" cy="277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Пользователь\Рабочий стол\Сессия 2026\8. Конкурс\Фисенко\IMG_20250606_091556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86124"/>
            <a:ext cx="2428892" cy="3238523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Сессия 2026\8. Конкурс\Клесова\IMG_20240606_0957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70" y="1785926"/>
            <a:ext cx="2500330" cy="3333773"/>
          </a:xfrm>
          <a:prstGeom prst="rect">
            <a:avLst/>
          </a:prstGeom>
          <a:noFill/>
        </p:spPr>
      </p:pic>
      <p:pic>
        <p:nvPicPr>
          <p:cNvPr id="14" name="Picture 5" descr="C:\Documents and Settings\Пользователь\Рабочий стол\Сессия 2026\8. Конкурс\Клесова\IMG_20240606_1006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27384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Номинация «Самая благоустроенная территория»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МДОУ № 31</a:t>
            </a:r>
            <a:br>
              <a:rPr lang="ru-RU" sz="2700" dirty="0" smtClean="0"/>
            </a:br>
            <a:r>
              <a:rPr lang="ru-RU" sz="2700" dirty="0" smtClean="0"/>
              <a:t>Попова Оксана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C:\Documents and Settings\Пользователь\Рабочий стол\Сессия 2026\8. Конкурс\МДОУ Попова\IMG-20220614-WA0015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4040188" cy="1818085"/>
          </a:xfrm>
          <a:prstGeom prst="rect">
            <a:avLst/>
          </a:prstGeom>
          <a:noFill/>
        </p:spPr>
      </p:pic>
      <p:pic>
        <p:nvPicPr>
          <p:cNvPr id="9221" name="Picture 5" descr="C:\Documents and Settings\Пользователь\Рабочий стол\Сессия 2026\8. Конкурс\МДОУ Попова\IMG-20220614-WA00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928802"/>
            <a:ext cx="4041775" cy="1818799"/>
          </a:xfrm>
          <a:prstGeom prst="rect">
            <a:avLst/>
          </a:prstGeom>
          <a:noFill/>
        </p:spPr>
      </p:pic>
      <p:pic>
        <p:nvPicPr>
          <p:cNvPr id="13" name="Picture 2" descr="C:\Documents and Settings\Пользователь\Рабочий стол\Сессия 2026\8. Конкурс\МДОУ Попова\IMG-20220621-WA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571876"/>
            <a:ext cx="4040188" cy="3039610"/>
          </a:xfrm>
          <a:prstGeom prst="rect">
            <a:avLst/>
          </a:prstGeom>
          <a:noFill/>
        </p:spPr>
      </p:pic>
      <p:pic>
        <p:nvPicPr>
          <p:cNvPr id="14" name="Picture 3" descr="C:\Documents and Settings\Пользователь\Рабочий стол\Сессия 2026\8. Конкурс\МДОУ Попова\IMG-20220614-WA00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357694"/>
            <a:ext cx="4041775" cy="181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Номинация «Лучший подъезд»</a:t>
            </a:r>
            <a:br>
              <a:rPr lang="ru-RU" sz="2400" dirty="0" smtClean="0"/>
            </a:br>
            <a:r>
              <a:rPr lang="ru-RU" sz="2400" dirty="0" smtClean="0"/>
              <a:t>ул. Солнечная д.4, подъезд 2</a:t>
            </a:r>
            <a:br>
              <a:rPr lang="ru-RU" sz="2400" dirty="0" smtClean="0"/>
            </a:br>
            <a:r>
              <a:rPr lang="ru-RU" sz="2400" dirty="0" smtClean="0"/>
              <a:t>Цимбал Валентина Алексеевна</a:t>
            </a:r>
            <a:endParaRPr lang="ru-RU" sz="2400" dirty="0"/>
          </a:p>
        </p:txBody>
      </p:sp>
      <p:pic>
        <p:nvPicPr>
          <p:cNvPr id="7" name="Picture 2" descr="C:\Documents and Settings\Пользователь\Рабочий стол\Сессия 2026\8. Конкурс\Солнечная, 4 подьезд 2 Цимбал\IMG_20250709_1416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2963466" cy="3951288"/>
          </a:xfrm>
          <a:prstGeom prst="rect">
            <a:avLst/>
          </a:prstGeom>
          <a:noFill/>
        </p:spPr>
      </p:pic>
      <p:pic>
        <p:nvPicPr>
          <p:cNvPr id="10242" name="Picture 2" descr="C:\Documents and Settings\Пользователь\Рабочий стол\Сессия 2026\8. Конкурс\Солнечная, 4 подьезд 2 Цимбал\IMG_20250709_1417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500306"/>
            <a:ext cx="2963466" cy="3951288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Сессия 2026\8. Конкурс\Солнечная, 4 подьезд 2 Цимбал\IMG_20250709_1417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643050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Землеустройство, развитие малого и среднего бизнеса, ЛПХ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8115328" cy="4911741"/>
          </a:xfrm>
        </p:spPr>
        <p:txBody>
          <a:bodyPr>
            <a:normAutofit/>
          </a:bodyPr>
          <a:lstStyle/>
          <a:p>
            <a:r>
              <a:rPr lang="ru-RU" dirty="0" smtClean="0"/>
              <a:t>В ведении администрации Коржевского сельского поселения находится </a:t>
            </a:r>
            <a:r>
              <a:rPr lang="ru-RU" b="1" dirty="0" smtClean="0"/>
              <a:t>625 га</a:t>
            </a:r>
            <a:r>
              <a:rPr lang="ru-RU" dirty="0" smtClean="0"/>
              <a:t> земли, из них в том числе:</a:t>
            </a:r>
          </a:p>
          <a:p>
            <a:r>
              <a:rPr lang="ru-RU" dirty="0" smtClean="0"/>
              <a:t>земли населённых пунктов х. Коржевский, х. Шапарской - </a:t>
            </a:r>
            <a:r>
              <a:rPr lang="ru-RU" b="1" dirty="0" smtClean="0"/>
              <a:t>411 га</a:t>
            </a:r>
            <a:r>
              <a:rPr lang="ru-RU" dirty="0" smtClean="0"/>
              <a:t>  (индивидуальный жилой фонд и многоквартирные дома - </a:t>
            </a:r>
            <a:r>
              <a:rPr lang="ru-RU" b="1" dirty="0" smtClean="0"/>
              <a:t>210 га</a:t>
            </a:r>
            <a:r>
              <a:rPr lang="ru-RU" dirty="0" smtClean="0"/>
              <a:t>, под дорогами, под парками, под землями общего пользования -  </a:t>
            </a:r>
            <a:r>
              <a:rPr lang="ru-RU" b="1" dirty="0" smtClean="0"/>
              <a:t>57 га;</a:t>
            </a:r>
            <a:r>
              <a:rPr lang="ru-RU" dirty="0" smtClean="0"/>
              <a:t> торговлю и бытовое обслуживание - </a:t>
            </a:r>
            <a:r>
              <a:rPr lang="ru-RU" b="1" dirty="0" smtClean="0"/>
              <a:t>8 га</a:t>
            </a:r>
            <a:r>
              <a:rPr lang="ru-RU" dirty="0" smtClean="0"/>
              <a:t>, бюджетные учреждения – </a:t>
            </a:r>
            <a:r>
              <a:rPr lang="ru-RU" b="1" dirty="0" smtClean="0"/>
              <a:t>7 га,  </a:t>
            </a:r>
            <a:r>
              <a:rPr lang="ru-RU" dirty="0" smtClean="0"/>
              <a:t>земли </a:t>
            </a:r>
            <a:r>
              <a:rPr lang="ru-RU" dirty="0" err="1" smtClean="0"/>
              <a:t>сельхозназначения</a:t>
            </a:r>
            <a:r>
              <a:rPr lang="ru-RU" b="1" dirty="0" smtClean="0"/>
              <a:t> – 129 га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земельные участки для индивидуального садоводства - </a:t>
            </a:r>
            <a:r>
              <a:rPr lang="ru-RU" b="1" dirty="0" smtClean="0"/>
              <a:t>38 га;</a:t>
            </a:r>
            <a:endParaRPr lang="ru-RU" dirty="0" smtClean="0"/>
          </a:p>
          <a:p>
            <a:r>
              <a:rPr lang="ru-RU" dirty="0" smtClean="0"/>
              <a:t>под выпасами - </a:t>
            </a:r>
            <a:r>
              <a:rPr lang="ru-RU" b="1" dirty="0" smtClean="0"/>
              <a:t>35 га;</a:t>
            </a:r>
            <a:endParaRPr lang="ru-RU" dirty="0" smtClean="0"/>
          </a:p>
          <a:p>
            <a:r>
              <a:rPr lang="ru-RU" dirty="0" smtClean="0"/>
              <a:t>пашни</a:t>
            </a:r>
            <a:r>
              <a:rPr lang="ru-RU" b="1" dirty="0" smtClean="0"/>
              <a:t>-141 </a:t>
            </a:r>
            <a:r>
              <a:rPr lang="ru-RU" dirty="0" smtClean="0"/>
              <a:t>га.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57166"/>
            <a:ext cx="8358246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территории Коржевского сельского поселения зарегистрировано 1500 личных подсобных хозяйств (приусадебный фонд). </a:t>
            </a:r>
          </a:p>
          <a:p>
            <a:r>
              <a:rPr lang="ru-RU" dirty="0" smtClean="0"/>
              <a:t>  На территории поселения на 01.01.2026 года содержится 27 голов КРС, из них 19 голов дойное стадо, 8 голов молодняка, 81 гол мелкого рогатого скота (овец и коз). Учет и движение  поголовья скота  ведется в похозяйственных книгах. </a:t>
            </a:r>
          </a:p>
          <a:p>
            <a:endParaRPr lang="ru-RU" dirty="0"/>
          </a:p>
        </p:txBody>
      </p:sp>
      <p:pic>
        <p:nvPicPr>
          <p:cNvPr id="8" name="Picture 3" descr="C:\Documents and Settings\Пользователь\Рабочий стол\Открытая сессия 2023\IMG-20230228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357430"/>
            <a:ext cx="3786214" cy="2408452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429132"/>
            <a:ext cx="4038600" cy="21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Пользователь\Рабочий стол\Открытая сессия 2023\IMG-20230228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857496"/>
            <a:ext cx="4038600" cy="266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b="1" dirty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r>
              <a:rPr lang="ru-RU" b="1" dirty="0"/>
              <a:t>         Население поселения на 01.01 </a:t>
            </a:r>
            <a:r>
              <a:rPr lang="ru-RU" b="1" dirty="0" smtClean="0"/>
              <a:t>2025 </a:t>
            </a:r>
            <a:r>
              <a:rPr lang="ru-RU" b="1" dirty="0"/>
              <a:t>года составляет </a:t>
            </a:r>
            <a:r>
              <a:rPr lang="ru-RU" b="1" dirty="0" smtClean="0"/>
              <a:t>3870 </a:t>
            </a:r>
            <a:r>
              <a:rPr lang="ru-RU" b="1" dirty="0"/>
              <a:t>человек.</a:t>
            </a:r>
          </a:p>
          <a:p>
            <a:r>
              <a:rPr lang="ru-RU" b="1" dirty="0"/>
              <a:t>         По социально демографическим показателям 90 % русских. </a:t>
            </a:r>
          </a:p>
          <a:p>
            <a:r>
              <a:rPr lang="ru-RU" b="1" dirty="0"/>
              <a:t>         В </a:t>
            </a:r>
            <a:r>
              <a:rPr lang="ru-RU" b="1" dirty="0" smtClean="0"/>
              <a:t>2023 </a:t>
            </a:r>
            <a:r>
              <a:rPr lang="ru-RU" b="1" dirty="0"/>
              <a:t>году на территорию поселения прибыло всего </a:t>
            </a:r>
            <a:r>
              <a:rPr lang="ru-RU" b="1" dirty="0" smtClean="0"/>
              <a:t>30 семьи: в них 23 ребенка.</a:t>
            </a:r>
          </a:p>
          <a:p>
            <a:r>
              <a:rPr lang="ru-RU" b="1" i="1" dirty="0" smtClean="0"/>
              <a:t>Родилось 16  детей.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Пользователь\Рабочий стол\Сессия 2026\1.Вручение  малолетним узникам медали 80 лет\IMG_20250213_1149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285860"/>
            <a:ext cx="3463532" cy="4618043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 2026\1.Вручение  малолетним узникам медали 80 лет\IMG_20251128_090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285860"/>
            <a:ext cx="3160674" cy="4143404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Социальная сфера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Сессия 2026\1.Вручение  малолетним узникам медали 80 лет\IMG_20250213_113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2963466" cy="395128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6\1.Вручение  малолетним узникам медали 80 лет\IMG_20250213_1135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14290"/>
            <a:ext cx="2963466" cy="3951288"/>
          </a:xfrm>
          <a:prstGeom prst="rect">
            <a:avLst/>
          </a:prstGeom>
          <a:noFill/>
        </p:spPr>
      </p:pic>
      <p:pic>
        <p:nvPicPr>
          <p:cNvPr id="9" name="Picture 4" descr="C:\Documents and Settings\Пользователь\Рабочий стол\Сессия 2026\1.Вручение  малолетним узникам медали 80 лет\IMG_20251222_1036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64318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Пользователь\Рабочий стол\Открытая сессия 2023\IMG-20221229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5143536" cy="3028950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Открытая сессия 2023\IMG-20230302-WA0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7676" y="3500438"/>
            <a:ext cx="5299850" cy="2401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населения</a:t>
            </a:r>
            <a:endParaRPr lang="ru-RU" dirty="0"/>
          </a:p>
        </p:txBody>
      </p:sp>
      <p:pic>
        <p:nvPicPr>
          <p:cNvPr id="8195" name="Picture 3" descr="C:\Documents and Settings\Пользователь\Рабочий стол\сессия2022\P1100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038600" cy="2570201"/>
          </a:xfrm>
          <a:prstGeom prst="rect">
            <a:avLst/>
          </a:prstGeom>
          <a:noFill/>
        </p:spPr>
      </p:pic>
      <p:pic>
        <p:nvPicPr>
          <p:cNvPr id="11" name="Picture 5" descr="C:\Documents and Settings\Пользователь\Рабочий стол\сессия2022\P1100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929066"/>
            <a:ext cx="4038600" cy="251083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 2024\Сесия 2023 год\17. МЧС\IMG_20220412_084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5756" y="1886830"/>
            <a:ext cx="2963487" cy="395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сессия2022\P111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038600" cy="2522415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сессия2022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038600" cy="251531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2022\P1100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643314"/>
            <a:ext cx="4038600" cy="2692400"/>
          </a:xfrm>
          <a:prstGeom prst="rect">
            <a:avLst/>
          </a:prstGeom>
          <a:noFill/>
        </p:spPr>
      </p:pic>
      <p:pic>
        <p:nvPicPr>
          <p:cNvPr id="6" name="Picture 1" descr="C:\Documents and Settings\Пользователь\Рабочий стол\сессия 2024\Сесия 2023 год\22. установка оповещателией\IMG_20231221_105947_BURST001_COV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64318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Всего на первичном воинском учете в поселении  на 01.01.2025 состоит 835человек </a:t>
            </a:r>
          </a:p>
          <a:p>
            <a:r>
              <a:rPr lang="ru-RU" dirty="0" smtClean="0"/>
              <a:t>В настоящее время из солдат срочников проходят службу </a:t>
            </a:r>
            <a:r>
              <a:rPr lang="ru-RU" b="1" dirty="0" smtClean="0"/>
              <a:t>16 </a:t>
            </a:r>
            <a:r>
              <a:rPr lang="ru-RU" dirty="0" smtClean="0"/>
              <a:t>человек.</a:t>
            </a:r>
          </a:p>
          <a:p>
            <a:r>
              <a:rPr lang="ru-RU" dirty="0" smtClean="0"/>
              <a:t>В целях обеспечения обороны страны и безопасности государства были призваны на военную </a:t>
            </a:r>
            <a:r>
              <a:rPr lang="ru-RU" smtClean="0"/>
              <a:t>службу более 100 </a:t>
            </a:r>
            <a:r>
              <a:rPr lang="ru-RU" dirty="0" smtClean="0"/>
              <a:t>граждан нашего поселения</a:t>
            </a:r>
            <a:endParaRPr lang="ru-RU" dirty="0"/>
          </a:p>
        </p:txBody>
      </p:sp>
      <p:pic>
        <p:nvPicPr>
          <p:cNvPr id="5" name="Picture 7" descr="C:\Documents and Settings\Пользователь\Рабочий стол\сессия 2024\IMG_20230509_101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Воинский учет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Сессия 2026\IMG_20260302_105333_8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15423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Сессия 2026\IMG_20260302_105333_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714356"/>
            <a:ext cx="3015423" cy="452596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 2026\IMG_20260302_105333_8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8577" y="2332037"/>
            <a:ext cx="30154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Рабочий стол\Сессия 2026\IMG_20260302_105333_8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15423" cy="4525963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Сессия 2026\IMG_20260302_105333_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857232"/>
            <a:ext cx="3015423" cy="4525963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 2026\IMG_20260302_105333_8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332037"/>
            <a:ext cx="30154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ользователь\Рабочий стол\Сессия 2026\IMG_20260302_105333_8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15423" cy="4525963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Сессия 2026\IMG_20260302_105333_8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785794"/>
            <a:ext cx="3015423" cy="4525963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 2026\IMG_20260302_110619_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885397"/>
            <a:ext cx="3000364" cy="497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Рабочий стол\сессия 2024\IMG-20240205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ссия 2024\IMG-20240205-WA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42852"/>
            <a:ext cx="2571768" cy="3429024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4\IMG-20240205-WA0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357562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ессия 2024\IMG-20240205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283371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 2025 году в администрацию поступило 56 письменных обращений граждан, 85 устных, 51 человек побывали на приеме у главы поселения, специалистами поселения принято 166 телефонных звонков. </a:t>
            </a:r>
          </a:p>
          <a:p>
            <a:pPr algn="ctr"/>
            <a:r>
              <a:rPr lang="ru-RU" dirty="0" smtClean="0"/>
              <a:t>По всем вопросам даны полные разъяснения</a:t>
            </a:r>
            <a:endParaRPr lang="ru-RU" dirty="0"/>
          </a:p>
        </p:txBody>
      </p:sp>
      <p:pic>
        <p:nvPicPr>
          <p:cNvPr id="7" name="Picture 2" descr="C:\Documents and Settings\Пользователь\Рабочий стол\Открытая сессия 2023\IMG-20230302-WA0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714752"/>
            <a:ext cx="4038600" cy="18173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85723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Молодёжная </a:t>
            </a:r>
            <a:r>
              <a:rPr lang="ru-RU" b="1" dirty="0" smtClean="0"/>
              <a:t>политика</a:t>
            </a:r>
            <a:endParaRPr lang="ru-RU" dirty="0"/>
          </a:p>
        </p:txBody>
      </p:sp>
      <p:pic>
        <p:nvPicPr>
          <p:cNvPr id="6" name="Picture 2" descr="C:\Documents and Settings\Пользователь\Рабочий стол\Сессия 2025\IMG_20240613_150753_9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643314"/>
            <a:ext cx="4038600" cy="302737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1442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357298"/>
            <a:ext cx="4038600" cy="30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0504"/>
            <a:ext cx="4038600" cy="261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92867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00438"/>
            <a:ext cx="4038600" cy="3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87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142984"/>
            <a:ext cx="4453745" cy="445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038600" cy="2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0004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14686"/>
            <a:ext cx="4038600" cy="288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143248"/>
            <a:ext cx="4038600" cy="28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6" name="Содержимое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4348" y="3643314"/>
            <a:ext cx="4038600" cy="3030844"/>
          </a:xfrm>
          <a:prstGeom prst="rect">
            <a:avLst/>
          </a:prstGeom>
        </p:spPr>
      </p:pic>
      <p:pic>
        <p:nvPicPr>
          <p:cNvPr id="10" name="Содержимое 5" descr="C:\Users\Admin\AppData\Local\Microsoft\Windows\INetCache\Content.Word\IMG-20250219-WA0054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4038600" cy="303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Содержимое 6" descr="IMG-20230223-WA008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85786" y="571480"/>
            <a:ext cx="3394472" cy="4525963"/>
          </a:xfrm>
          <a:prstGeom prst="rect">
            <a:avLst/>
          </a:prstGeom>
        </p:spPr>
      </p:pic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714876" y="285728"/>
            <a:ext cx="4038600" cy="3028207"/>
          </a:xfrm>
          <a:prstGeom prst="rect">
            <a:avLst/>
          </a:prstGeom>
        </p:spPr>
      </p:pic>
      <p:pic>
        <p:nvPicPr>
          <p:cNvPr id="11" name="Picture 2" descr="C:\Documents and Settings\Пользователь\Рабочий стол\распечатка\IMG-20230425-WA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35756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38600" cy="3028950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643438" y="642918"/>
            <a:ext cx="4038600" cy="302817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3357562"/>
            <a:ext cx="4143404" cy="3000372"/>
          </a:xfrm>
          <a:prstGeom prst="rect">
            <a:avLst/>
          </a:prstGeom>
        </p:spPr>
      </p:pic>
      <p:pic>
        <p:nvPicPr>
          <p:cNvPr id="8" name="Содержимое 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57752" y="3000372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286124"/>
            <a:ext cx="6786610" cy="313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85728"/>
            <a:ext cx="6643734" cy="30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34086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4298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817172"/>
            <a:ext cx="4038600" cy="282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28670"/>
            <a:ext cx="4038600" cy="26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357562"/>
            <a:ext cx="4038600" cy="3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71876"/>
            <a:ext cx="4038600" cy="3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7166"/>
            <a:ext cx="4038600" cy="3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8215370" cy="61436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200" dirty="0" smtClean="0"/>
              <a:t>За 2025 год администрацией оказано населению более 183 муниципальных государственных услуг, из них 160 физическим лицам, 26 юридическим., в том числе: </a:t>
            </a:r>
          </a:p>
          <a:p>
            <a:r>
              <a:rPr lang="ru-RU" sz="4200" dirty="0" smtClean="0"/>
              <a:t>выдано 49 разрешений на земляные работы, </a:t>
            </a:r>
          </a:p>
          <a:p>
            <a:r>
              <a:rPr lang="ru-RU" sz="4200" dirty="0" smtClean="0"/>
              <a:t>13 выписок из похозяйственных книг,</a:t>
            </a:r>
          </a:p>
          <a:p>
            <a:r>
              <a:rPr lang="ru-RU" sz="4200" dirty="0" smtClean="0"/>
              <a:t> присвоение и аннулирование адресов - 63 услуги, </a:t>
            </a:r>
          </a:p>
          <a:p>
            <a:r>
              <a:rPr lang="ru-RU" sz="4200" dirty="0" smtClean="0"/>
              <a:t>выдано 4 порубочных билета.</a:t>
            </a:r>
            <a:r>
              <a:rPr lang="ru-RU" sz="4200" b="1" dirty="0" smtClean="0"/>
              <a:t> </a:t>
            </a:r>
            <a:endParaRPr lang="ru-RU" sz="4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Пользователь\Рабочий стол\сессия 2024\IMG_20230404_103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00372"/>
            <a:ext cx="4038600" cy="302742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038600" cy="26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714620"/>
            <a:ext cx="3714776" cy="39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06" y="3482554"/>
            <a:ext cx="450059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Пользователь\Рабочий стол\Сессия 2026\IMG_20260303_103619_3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0"/>
            <a:ext cx="4572032" cy="3829073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43298"/>
            <a:ext cx="4419603" cy="33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85725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на 2026 год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429684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участия в отборе  в инициативном бюджетировании, сумма проекта </a:t>
            </a:r>
            <a:r>
              <a:rPr lang="ru-RU" sz="9600" b="1" dirty="0" smtClean="0"/>
              <a:t>9</a:t>
            </a:r>
            <a:r>
              <a:rPr lang="ru-RU" sz="9600" b="1" i="1" dirty="0" smtClean="0"/>
              <a:t> млн. 565</a:t>
            </a:r>
            <a:r>
              <a:rPr lang="ru-RU" sz="9600" i="1" dirty="0" smtClean="0"/>
              <a:t> тыс.руб</a:t>
            </a:r>
            <a:r>
              <a:rPr lang="ru-RU" sz="9600" dirty="0" smtClean="0"/>
              <a:t>.;</a:t>
            </a:r>
          </a:p>
          <a:p>
            <a:r>
              <a:rPr lang="ru-RU" sz="9600" dirty="0" smtClean="0"/>
              <a:t>Участие в муниципальной программе «Развитие сети автомобильных дорог» - </a:t>
            </a:r>
            <a:r>
              <a:rPr lang="ru-RU" sz="9600" b="1" dirty="0" smtClean="0"/>
              <a:t>19  млн. 228</a:t>
            </a:r>
            <a:r>
              <a:rPr lang="ru-RU" sz="9600" dirty="0" smtClean="0"/>
              <a:t> тыс.руб.</a:t>
            </a:r>
          </a:p>
          <a:p>
            <a:r>
              <a:rPr lang="ru-RU" sz="9600" dirty="0" smtClean="0"/>
              <a:t>участие в программе «Развитие культуры» по выполнению  капитального ремонта системы отопления здания МКУК СДК «Коржевский» необходимо – </a:t>
            </a:r>
            <a:r>
              <a:rPr lang="ru-RU" sz="9600" b="1" dirty="0" smtClean="0"/>
              <a:t>13 млн. 100</a:t>
            </a:r>
            <a:r>
              <a:rPr lang="ru-RU" sz="9600" dirty="0" smtClean="0"/>
              <a:t> тыс.руб.;</a:t>
            </a:r>
          </a:p>
          <a:p>
            <a:r>
              <a:rPr lang="ru-RU" sz="9600" dirty="0" smtClean="0"/>
              <a:t>разработка проектной документации на монтаж систем противопожарной защиты – </a:t>
            </a:r>
            <a:r>
              <a:rPr lang="ru-RU" sz="9600" b="1" dirty="0" smtClean="0"/>
              <a:t>640</a:t>
            </a:r>
            <a:r>
              <a:rPr lang="ru-RU" sz="9600" dirty="0" smtClean="0"/>
              <a:t> тыс.руб.</a:t>
            </a:r>
          </a:p>
          <a:p>
            <a:r>
              <a:rPr lang="ru-RU" sz="9600" dirty="0" smtClean="0"/>
              <a:t> восстановление работы «Вечного огня»  -  </a:t>
            </a:r>
            <a:r>
              <a:rPr lang="ru-RU" sz="9600" b="1" dirty="0" smtClean="0"/>
              <a:t>1 млн. 10 </a:t>
            </a:r>
            <a:r>
              <a:rPr lang="ru-RU" sz="9600" dirty="0" smtClean="0"/>
              <a:t>тыс.руб.;</a:t>
            </a:r>
          </a:p>
          <a:p>
            <a:r>
              <a:rPr lang="ru-RU" sz="9600" dirty="0" smtClean="0"/>
              <a:t> Изготовление проекта для участия в государственной программе   «Формирование городской среды» - </a:t>
            </a:r>
            <a:r>
              <a:rPr lang="ru-RU" sz="9600" b="1" dirty="0" smtClean="0"/>
              <a:t>1 млн. 200 </a:t>
            </a:r>
            <a:r>
              <a:rPr lang="ru-RU" sz="9600" dirty="0" smtClean="0"/>
              <a:t>тыс.рублей;</a:t>
            </a:r>
          </a:p>
          <a:p>
            <a:r>
              <a:rPr lang="ru-RU" sz="9600" dirty="0" smtClean="0"/>
              <a:t>Бурение скважины водоснабжения с установкой водозаборной башни  в новом микрорайоне в                          х. Коржевском, где ведется интенсивное индивидуальное жилищное строительство – </a:t>
            </a:r>
            <a:r>
              <a:rPr lang="ru-RU" sz="9600" b="1" dirty="0" smtClean="0"/>
              <a:t>15 млн.</a:t>
            </a:r>
            <a:r>
              <a:rPr lang="ru-RU" sz="9600" dirty="0" smtClean="0"/>
              <a:t>рублей.</a:t>
            </a:r>
          </a:p>
          <a:p>
            <a:pPr>
              <a:buNone/>
            </a:pPr>
            <a:endParaRPr lang="ru-RU" sz="80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5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Выражаю слова благодарности за оказанную поддержку, </a:t>
            </a:r>
          </a:p>
          <a:p>
            <a:r>
              <a:rPr lang="ru-RU" sz="3400" b="1" dirty="0" smtClean="0"/>
              <a:t>губернатору Краснодарского края Кондратьеву Вениамину Ивановичу, </a:t>
            </a:r>
          </a:p>
          <a:p>
            <a:r>
              <a:rPr lang="ru-RU" sz="3400" b="1" dirty="0" smtClean="0"/>
              <a:t>депутату ЗСК Чернявскому Виктору Васильевичу, </a:t>
            </a:r>
          </a:p>
          <a:p>
            <a:r>
              <a:rPr lang="ru-RU" sz="3400" b="1" dirty="0" smtClean="0"/>
              <a:t>Депутату Госдумы Демченко Ивану Ивановичу, </a:t>
            </a:r>
          </a:p>
          <a:p>
            <a:r>
              <a:rPr lang="ru-RU" sz="3400" b="1" dirty="0" smtClean="0"/>
              <a:t>главе администрации муниципального образования Славянский район Синяговскому Роману Ивановичу, </a:t>
            </a:r>
          </a:p>
          <a:p>
            <a:r>
              <a:rPr lang="ru-RU" sz="3400" b="1" dirty="0" smtClean="0"/>
              <a:t>Совету муниципального образования Славянский район в лице Литовка Григорию Владимировичу, </a:t>
            </a:r>
          </a:p>
          <a:p>
            <a:r>
              <a:rPr lang="ru-RU" sz="3400" b="1" dirty="0" smtClean="0"/>
              <a:t>Генеральному директору АО фирма «Агрокомплекс» имени Н.И.Ткачева Хворостине Евгению Николаевичу, </a:t>
            </a:r>
          </a:p>
          <a:p>
            <a:r>
              <a:rPr lang="ru-RU" sz="3400" b="1" dirty="0" smtClean="0"/>
              <a:t>Директору предприятия «Анастасиевское» АО фирма «Агрокомплекс им. Н.И.Ткачева Антонову Александру Владимировичу,</a:t>
            </a:r>
          </a:p>
          <a:p>
            <a:r>
              <a:rPr lang="ru-RU" sz="3400" b="1" dirty="0" smtClean="0"/>
              <a:t>мастеру участка МУП «Теплокомплекс» Глущенко Василию Алексеевичу</a:t>
            </a:r>
          </a:p>
          <a:p>
            <a:r>
              <a:rPr lang="ru-RU" sz="3400" b="1" dirty="0" smtClean="0"/>
              <a:t>мастеру участка ООО «Жилкомуслуги» Шкаборня Ольге Владимировне </a:t>
            </a:r>
          </a:p>
          <a:p>
            <a:r>
              <a:rPr lang="ru-RU" sz="3400" b="1" dirty="0" smtClean="0"/>
              <a:t>председателю Совета ветеранов Собяниной Ирине Ивановне </a:t>
            </a:r>
          </a:p>
          <a:p>
            <a:r>
              <a:rPr lang="ru-RU" sz="3400" b="1" dirty="0" smtClean="0"/>
              <a:t>председатель Совета инвалидов Кононенко Надежде Тимофеевне </a:t>
            </a:r>
          </a:p>
          <a:p>
            <a:r>
              <a:rPr lang="ru-RU" sz="3400" b="1" dirty="0" smtClean="0"/>
              <a:t> Директору школы – Князьковой Елене Алексеевне, </a:t>
            </a:r>
          </a:p>
          <a:p>
            <a:r>
              <a:rPr lang="ru-RU" sz="3400" b="1" dirty="0" smtClean="0"/>
              <a:t>Заведующая детским садом № 31 – Поповой Оксане Александровне. </a:t>
            </a:r>
          </a:p>
          <a:p>
            <a:r>
              <a:rPr lang="ru-RU" sz="3400" b="1" dirty="0" smtClean="0"/>
              <a:t>Благодарность Подушка Валентине Павловне за долголетний добросовестный труд.</a:t>
            </a:r>
          </a:p>
          <a:p>
            <a:r>
              <a:rPr lang="ru-RU" sz="3400" b="1" dirty="0" smtClean="0"/>
              <a:t>Директору Детской школы искусств Горбуновой Ирине Александровне. </a:t>
            </a:r>
          </a:p>
          <a:p>
            <a:r>
              <a:rPr lang="ru-RU" sz="3400" b="1" dirty="0" smtClean="0"/>
              <a:t>старшему специалисту по социальной работе Отделения социального обслуживания на дому № 12, Григорьевой Ирине Николаевне.</a:t>
            </a:r>
          </a:p>
          <a:p>
            <a:r>
              <a:rPr lang="ru-RU" sz="3400" b="1" dirty="0" smtClean="0"/>
              <a:t>Заведующей Ордынской врачебной амбулатории Макрушиной Лидии Викторовне.</a:t>
            </a:r>
          </a:p>
          <a:p>
            <a:r>
              <a:rPr lang="ru-RU" sz="3400" b="1" dirty="0" smtClean="0"/>
              <a:t> Большая благодарность настоятелю Свято-Тихоновского Храма протоиерею отцу Роману.  </a:t>
            </a:r>
          </a:p>
          <a:p>
            <a:r>
              <a:rPr lang="ru-RU" sz="3400" b="1" dirty="0" smtClean="0"/>
              <a:t>Атаману Паршину Евгению Владимировичу</a:t>
            </a:r>
            <a:endParaRPr lang="ru-RU" sz="3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038600" cy="56436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3200" dirty="0" smtClean="0"/>
              <a:t>Желаем </a:t>
            </a:r>
            <a:r>
              <a:rPr lang="ru-RU" sz="3200" dirty="0"/>
              <a:t>всем крепкого здоровья, успехов и процветания нашему поселению. 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ВСЕМ </a:t>
            </a:r>
          </a:p>
          <a:p>
            <a:pPr algn="ctr">
              <a:buNone/>
            </a:pPr>
            <a:r>
              <a:rPr lang="ru-RU" sz="3200" dirty="0" smtClean="0"/>
              <a:t>СПАСИБО ЗА ВНИМАНИЕ</a:t>
            </a:r>
            <a:endParaRPr lang="ru-RU" sz="3200" dirty="0"/>
          </a:p>
          <a:p>
            <a:endParaRPr lang="ru-RU" dirty="0"/>
          </a:p>
        </p:txBody>
      </p:sp>
      <p:pic>
        <p:nvPicPr>
          <p:cNvPr id="7" name="Picture 2" descr="C:\Documents and Settings\Пользователь\Рабочий стол\Документики\сессия2022\IMG-20190702-WA0008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857232"/>
            <a:ext cx="348260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2592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Расширенная сессия </a:t>
            </a:r>
            <a:br>
              <a:rPr lang="ru-RU" sz="4800" b="1" dirty="0" smtClean="0"/>
            </a:br>
            <a:r>
              <a:rPr lang="ru-RU" sz="4800" b="1" dirty="0" smtClean="0"/>
              <a:t>Совета Коржевского сельского поселения</a:t>
            </a:r>
            <a:endParaRPr lang="ru-RU" sz="4800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 b="10714"/>
          <a:stretch>
            <a:fillRect/>
          </a:stretch>
        </p:blipFill>
        <p:spPr bwMode="auto">
          <a:xfrm>
            <a:off x="3419872" y="260648"/>
            <a:ext cx="25907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961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Об исполнении бюджета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Коржевского сельского поселения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 2025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100" dirty="0" smtClean="0"/>
              <a:t>В 2025 году по итогам года мы получили в казну от разных источников доходов </a:t>
            </a:r>
            <a:r>
              <a:rPr lang="ru-RU" sz="3100" b="1" dirty="0" smtClean="0"/>
              <a:t>58 млн. 638</a:t>
            </a:r>
            <a:r>
              <a:rPr lang="ru-RU" sz="3100" dirty="0" smtClean="0"/>
              <a:t> тыс.руб., исполнение уточненного плана составило 96,0 %. Источниками доходов бюджета сельского поселения являются:</a:t>
            </a:r>
          </a:p>
          <a:p>
            <a:pPr lvl="0"/>
            <a:r>
              <a:rPr lang="ru-RU" b="1" dirty="0" smtClean="0"/>
              <a:t>1. Налоговые и неналоговые доходы</a:t>
            </a:r>
            <a:r>
              <a:rPr lang="ru-RU" b="1" i="1" dirty="0" smtClean="0"/>
              <a:t> – 15 млн. 997 тыс.руб.или 27,3 % </a:t>
            </a:r>
          </a:p>
          <a:p>
            <a:pPr lvl="0"/>
            <a:r>
              <a:rPr lang="ru-RU" b="1" i="1" dirty="0" smtClean="0"/>
              <a:t>Безвозмездные поступления (дотации, субсидии, субвенции, межбюджетные трансферты, прочие безвозмездные поступления) –  42  млн. 642 тыс. руб</a:t>
            </a:r>
            <a:r>
              <a:rPr lang="ru-RU" dirty="0" smtClean="0"/>
              <a:t>. или </a:t>
            </a:r>
            <a:r>
              <a:rPr lang="ru-RU" b="1" dirty="0" smtClean="0"/>
              <a:t>72,7</a:t>
            </a:r>
            <a:r>
              <a:rPr lang="ru-RU" dirty="0" smtClean="0"/>
              <a:t>%  от общих поступлений.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Расходы </a:t>
            </a:r>
            <a:r>
              <a:rPr lang="ru-RU" sz="2800" dirty="0" smtClean="0"/>
              <a:t>бюджета сельского поселения за </a:t>
            </a:r>
            <a:r>
              <a:rPr lang="ru-RU" sz="2800" b="1" dirty="0" smtClean="0"/>
              <a:t>2025 год</a:t>
            </a:r>
            <a:r>
              <a:rPr lang="ru-RU" sz="2800" dirty="0" smtClean="0"/>
              <a:t> исполнены в объеме </a:t>
            </a:r>
            <a:r>
              <a:rPr lang="ru-RU" sz="2800" b="1" dirty="0" smtClean="0"/>
              <a:t>57</a:t>
            </a:r>
            <a:r>
              <a:rPr lang="ru-RU" sz="2800" b="1" u="sng" dirty="0" smtClean="0"/>
              <a:t> 818 тыс.руб</a:t>
            </a:r>
            <a:r>
              <a:rPr lang="ru-RU" sz="2800" dirty="0" smtClean="0"/>
              <a:t>., </a:t>
            </a:r>
            <a:br>
              <a:rPr lang="ru-RU" sz="2800" dirty="0" smtClean="0"/>
            </a:br>
            <a:r>
              <a:rPr lang="ru-RU" sz="2800" dirty="0" smtClean="0"/>
              <a:t>исполнение составило  94,1%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/>
              <a:t>Привлечено федеральных и краевых средств  </a:t>
            </a:r>
          </a:p>
          <a:p>
            <a:pPr algn="ctr">
              <a:buNone/>
            </a:pPr>
            <a:r>
              <a:rPr lang="ru-RU" sz="4800" b="1" dirty="0" smtClean="0"/>
              <a:t>27 млн. 592 тыс. рублей.</a:t>
            </a:r>
          </a:p>
          <a:p>
            <a:pPr algn="ctr">
              <a:buNone/>
            </a:pPr>
            <a:endParaRPr lang="ru-RU" sz="4800" b="1" dirty="0" smtClean="0"/>
          </a:p>
          <a:p>
            <a:pPr algn="ctr"/>
            <a:r>
              <a:rPr lang="ru-RU" sz="4800" b="1" dirty="0" smtClean="0"/>
              <a:t>Привлечено районных средств </a:t>
            </a:r>
          </a:p>
          <a:p>
            <a:pPr algn="ctr">
              <a:buNone/>
            </a:pPr>
            <a:r>
              <a:rPr lang="ru-RU" sz="4800" b="1" dirty="0" smtClean="0"/>
              <a:t>5 млн. 106 тыс.руб.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928670"/>
            <a:ext cx="2071702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Благоустройство и жизнедеятельность поселения</a:t>
            </a:r>
            <a:endParaRPr lang="ru-RU" sz="2400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643314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928670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643314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Сессия 2026\6. Спортивная площадка\IMG_20251209_112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857364"/>
            <a:ext cx="4611692" cy="254462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2225" y="4163483"/>
            <a:ext cx="4041775" cy="26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786" y="0"/>
            <a:ext cx="3786214" cy="252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825874" cy="25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164541"/>
            <a:ext cx="4040188" cy="26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756</Words>
  <Application>Microsoft Office PowerPoint</Application>
  <PresentationFormat>Экран (4:3)</PresentationFormat>
  <Paragraphs>92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Расширенная сессия  Совета Коржевского сельского поселения</vt:lpstr>
      <vt:lpstr>Слайд 2</vt:lpstr>
      <vt:lpstr>Слайд 3</vt:lpstr>
      <vt:lpstr>Слайд 4</vt:lpstr>
      <vt:lpstr>Об исполнении бюджета Коржевского сельского поселения за 2025 год</vt:lpstr>
      <vt:lpstr>Расходы бюджета сельского поселения за 2025 год исполнены в объеме 57 818 тыс.руб.,  исполнение составило  94,1%</vt:lpstr>
      <vt:lpstr>Слайд 7</vt:lpstr>
      <vt:lpstr>Благоустройство и жизнедеятельность поселения</vt:lpstr>
      <vt:lpstr>Слайд 9</vt:lpstr>
      <vt:lpstr>Слайд 10</vt:lpstr>
      <vt:lpstr>Слайд 11</vt:lpstr>
      <vt:lpstr>Слайд 12</vt:lpstr>
      <vt:lpstr>Слайд 13</vt:lpstr>
      <vt:lpstr>Слайд 14</vt:lpstr>
      <vt:lpstr>Номинация «Лучший благоустроенный двор»</vt:lpstr>
      <vt:lpstr>  Номинация «Самая благоустроенная территория» МДОУ № 31 Попова Оксана Александровна </vt:lpstr>
      <vt:lpstr>Номинация «Лучший подъезд» ул. Солнечная д.4, подъезд 2 Цимбал Валентина Алексеевна</vt:lpstr>
      <vt:lpstr>Землеустройство, развитие малого и среднего бизнеса, ЛПХ </vt:lpstr>
      <vt:lpstr>Слайд 19</vt:lpstr>
      <vt:lpstr>Социальная сфера</vt:lpstr>
      <vt:lpstr>Слайд 21</vt:lpstr>
      <vt:lpstr>Слайд 22</vt:lpstr>
      <vt:lpstr>Безопасность населения</vt:lpstr>
      <vt:lpstr>Слайд 24</vt:lpstr>
      <vt:lpstr>Воинский учет</vt:lpstr>
      <vt:lpstr>Слайд 26</vt:lpstr>
      <vt:lpstr>Слайд 27</vt:lpstr>
      <vt:lpstr>Слайд 28</vt:lpstr>
      <vt:lpstr>Слайд 29</vt:lpstr>
      <vt:lpstr>Молодёжная политика</vt:lpstr>
      <vt:lpstr>Слайд 31</vt:lpstr>
      <vt:lpstr>Слайд 32</vt:lpstr>
      <vt:lpstr>Слайд 33</vt:lpstr>
      <vt:lpstr>Спорт</vt:lpstr>
      <vt:lpstr>Слайд 35</vt:lpstr>
      <vt:lpstr>Слайд 36</vt:lpstr>
      <vt:lpstr>Слайд 37</vt:lpstr>
      <vt:lpstr>Культура</vt:lpstr>
      <vt:lpstr>Слайд 39</vt:lpstr>
      <vt:lpstr>Слайд 40</vt:lpstr>
      <vt:lpstr>Слайд 41</vt:lpstr>
      <vt:lpstr>Задачи на 2026 год:</vt:lpstr>
      <vt:lpstr>Слайд 43</vt:lpstr>
      <vt:lpstr>Слайд 44</vt:lpstr>
      <vt:lpstr>Расширенная сессия  Совета Коржевского сельского поселения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 04 марта 2022 г.</dc:title>
  <dc:creator>Пользователь</dc:creator>
  <cp:lastModifiedBy>1</cp:lastModifiedBy>
  <cp:revision>160</cp:revision>
  <dcterms:created xsi:type="dcterms:W3CDTF">2024-02-05T11:00:18Z</dcterms:created>
  <dcterms:modified xsi:type="dcterms:W3CDTF">2026-04-07T16:04:58Z</dcterms:modified>
</cp:coreProperties>
</file>