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439" r:id="rId4"/>
    <p:sldId id="451" r:id="rId5"/>
    <p:sldId id="452" r:id="rId6"/>
    <p:sldId id="380" r:id="rId7"/>
    <p:sldId id="259" r:id="rId8"/>
    <p:sldId id="260" r:id="rId9"/>
    <p:sldId id="382" r:id="rId10"/>
    <p:sldId id="478" r:id="rId11"/>
    <p:sldId id="261" r:id="rId12"/>
    <p:sldId id="383" r:id="rId13"/>
    <p:sldId id="384" r:id="rId14"/>
    <p:sldId id="385" r:id="rId15"/>
    <p:sldId id="386" r:id="rId16"/>
    <p:sldId id="387" r:id="rId17"/>
    <p:sldId id="388" r:id="rId18"/>
    <p:sldId id="263" r:id="rId19"/>
    <p:sldId id="479" r:id="rId20"/>
    <p:sldId id="333" r:id="rId21"/>
    <p:sldId id="389" r:id="rId22"/>
    <p:sldId id="390" r:id="rId23"/>
    <p:sldId id="453" r:id="rId24"/>
    <p:sldId id="454" r:id="rId25"/>
    <p:sldId id="455" r:id="rId26"/>
    <p:sldId id="456" r:id="rId27"/>
    <p:sldId id="457" r:id="rId28"/>
    <p:sldId id="458" r:id="rId29"/>
    <p:sldId id="459" r:id="rId30"/>
    <p:sldId id="460" r:id="rId31"/>
    <p:sldId id="462" r:id="rId32"/>
    <p:sldId id="463" r:id="rId33"/>
    <p:sldId id="464" r:id="rId34"/>
    <p:sldId id="348" r:id="rId35"/>
    <p:sldId id="434" r:id="rId36"/>
    <p:sldId id="449" r:id="rId37"/>
    <p:sldId id="450" r:id="rId38"/>
    <p:sldId id="476" r:id="rId39"/>
    <p:sldId id="338" r:id="rId40"/>
    <p:sldId id="339" r:id="rId41"/>
    <p:sldId id="340" r:id="rId42"/>
    <p:sldId id="341" r:id="rId43"/>
    <p:sldId id="343" r:id="rId44"/>
    <p:sldId id="342" r:id="rId45"/>
    <p:sldId id="446" r:id="rId46"/>
    <p:sldId id="447" r:id="rId47"/>
    <p:sldId id="477" r:id="rId48"/>
    <p:sldId id="440" r:id="rId49"/>
    <p:sldId id="441" r:id="rId50"/>
    <p:sldId id="442" r:id="rId51"/>
    <p:sldId id="480" r:id="rId52"/>
    <p:sldId id="481" r:id="rId53"/>
    <p:sldId id="393" r:id="rId54"/>
    <p:sldId id="395" r:id="rId55"/>
    <p:sldId id="421" r:id="rId56"/>
    <p:sldId id="466" r:id="rId57"/>
    <p:sldId id="467" r:id="rId58"/>
    <p:sldId id="482" r:id="rId59"/>
    <p:sldId id="396" r:id="rId60"/>
    <p:sldId id="424" r:id="rId61"/>
    <p:sldId id="426" r:id="rId62"/>
    <p:sldId id="269" r:id="rId63"/>
    <p:sldId id="404" r:id="rId64"/>
    <p:sldId id="469" r:id="rId65"/>
    <p:sldId id="470" r:id="rId66"/>
    <p:sldId id="471" r:id="rId67"/>
    <p:sldId id="474" r:id="rId68"/>
    <p:sldId id="483" r:id="rId69"/>
    <p:sldId id="376" r:id="rId70"/>
    <p:sldId id="475" r:id="rId71"/>
    <p:sldId id="486" r:id="rId72"/>
    <p:sldId id="491" r:id="rId73"/>
    <p:sldId id="484" r:id="rId74"/>
    <p:sldId id="489" r:id="rId75"/>
    <p:sldId id="270" r:id="rId76"/>
    <p:sldId id="403" r:id="rId77"/>
    <p:sldId id="275" r:id="rId7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99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20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8ED5-A4DC-4D65-A647-F06CBA19841F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FC14-504A-42B5-B3F5-52E17A5BF4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8ED5-A4DC-4D65-A647-F06CBA19841F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FC14-504A-42B5-B3F5-52E17A5BF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8ED5-A4DC-4D65-A647-F06CBA19841F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FC14-504A-42B5-B3F5-52E17A5BF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8ED5-A4DC-4D65-A647-F06CBA19841F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FC14-504A-42B5-B3F5-52E17A5BF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8ED5-A4DC-4D65-A647-F06CBA19841F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FFFC14-504A-42B5-B3F5-52E17A5BF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8ED5-A4DC-4D65-A647-F06CBA19841F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FC14-504A-42B5-B3F5-52E17A5BF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8ED5-A4DC-4D65-A647-F06CBA19841F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FC14-504A-42B5-B3F5-52E17A5BF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8ED5-A4DC-4D65-A647-F06CBA19841F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FC14-504A-42B5-B3F5-52E17A5BF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8ED5-A4DC-4D65-A647-F06CBA19841F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FC14-504A-42B5-B3F5-52E17A5BF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8ED5-A4DC-4D65-A647-F06CBA19841F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FC14-504A-42B5-B3F5-52E17A5BF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8ED5-A4DC-4D65-A647-F06CBA19841F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FC14-504A-42B5-B3F5-52E17A5BF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CE8ED5-A4DC-4D65-A647-F06CBA19841F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FFFC14-504A-42B5-B3F5-52E17A5BF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://polykarbonat.com.ua/vid-teplicy-na-opalubke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://slavyansknakubani.bezformata.ru/word/kazachij-kuren/201377/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ОРЖЕВСКОЕ СП  В-6"/>
          <p:cNvPicPr>
            <a:picLocks noChangeAspect="1" noChangeArrowheads="1"/>
          </p:cNvPicPr>
          <p:nvPr/>
        </p:nvPicPr>
        <p:blipFill>
          <a:blip r:embed="rId2" cstate="email"/>
          <a:srcRect b="10714"/>
          <a:stretch>
            <a:fillRect/>
          </a:stretch>
        </p:blipFill>
        <p:spPr bwMode="auto">
          <a:xfrm>
            <a:off x="3571868" y="4500571"/>
            <a:ext cx="1670651" cy="1857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857232"/>
            <a:ext cx="8229600" cy="2343168"/>
          </a:xfrm>
        </p:spPr>
        <p:txBody>
          <a:bodyPr>
            <a:normAutofit/>
          </a:bodyPr>
          <a:lstStyle/>
          <a:p>
            <a:r>
              <a:rPr lang="ru-RU" dirty="0" smtClean="0"/>
              <a:t>Расширенная сессия Совета Коржевского сельского поселения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14 марта 2017 год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3071834"/>
          </a:xfrm>
        </p:spPr>
        <p:txBody>
          <a:bodyPr/>
          <a:lstStyle/>
          <a:p>
            <a:r>
              <a:rPr lang="ru-RU" dirty="0" smtClean="0"/>
              <a:t>Доходы за 2016 год составили 22 млн. рублей</a:t>
            </a:r>
          </a:p>
          <a:p>
            <a:r>
              <a:rPr lang="ru-RU" dirty="0" smtClean="0"/>
              <a:t>Расходы исполнены в объеме 22 млн. 782 тыс. рублей</a:t>
            </a:r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785794"/>
            <a:ext cx="821537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/>
              <a:t>в т.ч.: установка окон в здании, замена дверей –  137 тыс.руб., замена системы водоснабжения – 100 тыс.руб., изготовление проекта пожарной сигнализации и установка пожарной сигнализации – 422,0 тыс.руб., приобретение пожарной бочки – 280,0 тыс.руб.,, установка видеокамер – 126,8 тыс.руб., мебели 54,7 тыс.руб., сценических костюмов – 4 тыс.руб., пополнение книжного фонда библиотеки – 10 тыс.руб., ремонт кабинетов -  31 тыс.руб., ремонт туалетов - 68 тыс.руб., устройство пандуса – 24 тыс.руб.);</a:t>
            </a:r>
            <a:endParaRPr lang="ru-RU" sz="24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0931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i="1" dirty="0" smtClean="0"/>
              <a:t>в т.ч.:</a:t>
            </a:r>
            <a:endParaRPr lang="ru-RU" dirty="0" smtClean="0"/>
          </a:p>
          <a:p>
            <a:r>
              <a:rPr lang="ru-RU" i="1" dirty="0" smtClean="0"/>
              <a:t>- асфальтирование тротуаров –  543 </a:t>
            </a:r>
            <a:r>
              <a:rPr lang="ru-RU" i="1" dirty="0" err="1" smtClean="0"/>
              <a:t>тыс.руб</a:t>
            </a:r>
            <a:r>
              <a:rPr lang="ru-RU" i="1" dirty="0" smtClean="0"/>
              <a:t>;,</a:t>
            </a:r>
            <a:endParaRPr lang="ru-RU" dirty="0" smtClean="0"/>
          </a:p>
          <a:p>
            <a:r>
              <a:rPr lang="ru-RU" i="1" dirty="0" smtClean="0"/>
              <a:t>-ремонт дорог(подсыпка щебнем) – 481 тыс.руб.;</a:t>
            </a:r>
            <a:endParaRPr lang="ru-RU" dirty="0" smtClean="0"/>
          </a:p>
          <a:p>
            <a:r>
              <a:rPr lang="ru-RU" i="1" dirty="0" smtClean="0"/>
              <a:t>-приобретение навесного оборудования на трактор – 114 </a:t>
            </a:r>
            <a:r>
              <a:rPr lang="ru-RU" i="1" dirty="0" err="1" smtClean="0"/>
              <a:t>тыс.руб</a:t>
            </a:r>
            <a:r>
              <a:rPr lang="ru-RU" i="1" dirty="0" smtClean="0"/>
              <a:t>;</a:t>
            </a:r>
            <a:endParaRPr lang="ru-RU" dirty="0" smtClean="0"/>
          </a:p>
          <a:p>
            <a:r>
              <a:rPr lang="ru-RU" i="1" dirty="0" smtClean="0"/>
              <a:t> - разметка дорог 98 </a:t>
            </a:r>
            <a:r>
              <a:rPr lang="ru-RU" i="1" dirty="0" err="1" smtClean="0"/>
              <a:t>тыс.руб</a:t>
            </a:r>
            <a:r>
              <a:rPr lang="ru-RU" i="1" dirty="0" smtClean="0"/>
              <a:t>;</a:t>
            </a:r>
            <a:endParaRPr lang="ru-RU" dirty="0" smtClean="0"/>
          </a:p>
          <a:p>
            <a:r>
              <a:rPr lang="ru-RU" i="1" dirty="0" smtClean="0"/>
              <a:t>- установка дорожных неровностей – 35 тыс.руб.;</a:t>
            </a:r>
            <a:endParaRPr lang="ru-RU" dirty="0" smtClean="0"/>
          </a:p>
          <a:p>
            <a:r>
              <a:rPr lang="ru-RU" i="1" dirty="0" smtClean="0"/>
              <a:t>- изготовление проекта движения дорог – 56 тыс.руб.;</a:t>
            </a:r>
            <a:endParaRPr lang="ru-RU" dirty="0" smtClean="0"/>
          </a:p>
          <a:p>
            <a:r>
              <a:rPr lang="ru-RU" i="1" dirty="0" smtClean="0"/>
              <a:t>- </a:t>
            </a:r>
            <a:r>
              <a:rPr lang="ru-RU" i="1" dirty="0" err="1" smtClean="0"/>
              <a:t>обкос</a:t>
            </a:r>
            <a:r>
              <a:rPr lang="ru-RU" i="1" dirty="0" smtClean="0"/>
              <a:t> дорог – 169 тыс.руб.;</a:t>
            </a:r>
            <a:endParaRPr lang="ru-RU" dirty="0" smtClean="0"/>
          </a:p>
          <a:p>
            <a:r>
              <a:rPr lang="ru-RU" i="1" dirty="0" smtClean="0"/>
              <a:t>- приобретение</a:t>
            </a:r>
            <a:r>
              <a:rPr lang="ru-RU" dirty="0" smtClean="0"/>
              <a:t> </a:t>
            </a:r>
            <a:r>
              <a:rPr lang="ru-RU" i="1" dirty="0" smtClean="0"/>
              <a:t>и установка дорожных знаков – 276 тыс.руб.;</a:t>
            </a:r>
            <a:endParaRPr lang="ru-RU" dirty="0" smtClean="0"/>
          </a:p>
          <a:p>
            <a:r>
              <a:rPr lang="ru-RU" i="1" dirty="0" smtClean="0"/>
              <a:t>- содержание дорог – 51 тыс.руб. (посыпка песчано-солевой смесью, расчистка дорог от снега), покраска пешеходных переходов – 1 тыс.руб.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9507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</a:t>
            </a:r>
            <a:r>
              <a:rPr lang="ru-RU" i="1" dirty="0" smtClean="0"/>
              <a:t>- </a:t>
            </a:r>
            <a:r>
              <a:rPr lang="ru-RU" i="1" u="sng" dirty="0" smtClean="0"/>
              <a:t>уличное освещение – 810 тыс. руб</a:t>
            </a:r>
            <a:r>
              <a:rPr lang="ru-RU" i="1" dirty="0" smtClean="0"/>
              <a:t>.: (установка светильников по ул. Ордынской - 150 тыс. руб., по ул. Совхозной- 120 тыс.руб. ремонт и техническое обслуживание – 223 тыс.руб., освещение улиц -317  тыс.руб.); </a:t>
            </a:r>
            <a:endParaRPr lang="ru-RU" dirty="0" smtClean="0"/>
          </a:p>
          <a:p>
            <a:r>
              <a:rPr lang="ru-RU" i="1" dirty="0" smtClean="0"/>
              <a:t> - </a:t>
            </a:r>
            <a:r>
              <a:rPr lang="ru-RU" i="1" u="sng" dirty="0" smtClean="0"/>
              <a:t>на организацию и содержание мест захоронения  – 235 тыс</a:t>
            </a:r>
            <a:r>
              <a:rPr lang="ru-RU" i="1" dirty="0" smtClean="0"/>
              <a:t>. руб.       в т.ч.:</a:t>
            </a:r>
            <a:endParaRPr lang="ru-RU" dirty="0" smtClean="0"/>
          </a:p>
          <a:p>
            <a:r>
              <a:rPr lang="ru-RU" i="1" dirty="0" smtClean="0"/>
              <a:t>(- приобретение и установка секций для установки забора – 124  тыс. руб.;</a:t>
            </a:r>
            <a:endParaRPr lang="ru-RU" dirty="0" smtClean="0"/>
          </a:p>
          <a:p>
            <a:r>
              <a:rPr lang="ru-RU" i="1" dirty="0" smtClean="0"/>
              <a:t>- вывоз мусора, ремонт дороги к кладбищу, наведение санитарного порядка,  </a:t>
            </a:r>
            <a:r>
              <a:rPr lang="ru-RU" i="1" dirty="0" err="1" smtClean="0"/>
              <a:t>обкос</a:t>
            </a:r>
            <a:r>
              <a:rPr lang="ru-RU" i="1" dirty="0" smtClean="0"/>
              <a:t> территории кладбища -  81  тыс.руб.,- ракушка для подсыпки – 30 тыс.руб.)</a:t>
            </a:r>
            <a:endParaRPr lang="ru-RU" dirty="0" smtClean="0"/>
          </a:p>
          <a:p>
            <a:r>
              <a:rPr lang="ru-RU" i="1" u="sng" dirty="0" smtClean="0"/>
              <a:t>- организация сбора и вывоза мусора- 214 </a:t>
            </a:r>
            <a:r>
              <a:rPr lang="ru-RU" i="1" u="sng" dirty="0" err="1" smtClean="0"/>
              <a:t>тыс.руб</a:t>
            </a:r>
            <a:r>
              <a:rPr lang="ru-RU" i="1" u="sng" dirty="0" smtClean="0"/>
              <a:t>;</a:t>
            </a:r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smtClean="0"/>
              <a:t>- </a:t>
            </a:r>
            <a:r>
              <a:rPr lang="ru-RU" i="1" u="sng" dirty="0" smtClean="0"/>
              <a:t>обустройство ярмарки – 9 тыс.руб.;</a:t>
            </a:r>
            <a:endParaRPr lang="ru-RU" dirty="0" smtClean="0"/>
          </a:p>
          <a:p>
            <a:r>
              <a:rPr lang="ru-RU" i="1" u="sng" dirty="0" smtClean="0"/>
              <a:t>- приобретение и установка  детского городка – 100,0 тыс.руб.;</a:t>
            </a:r>
            <a:endParaRPr lang="ru-RU" dirty="0" smtClean="0"/>
          </a:p>
          <a:p>
            <a:r>
              <a:rPr lang="ru-RU" i="1" u="sng" dirty="0" smtClean="0"/>
              <a:t>- иммобилизация бродячих животных – 14 тыс.руб.;</a:t>
            </a:r>
            <a:endParaRPr lang="ru-RU" dirty="0" smtClean="0"/>
          </a:p>
          <a:p>
            <a:r>
              <a:rPr lang="ru-RU" i="1" u="sng" dirty="0" smtClean="0"/>
              <a:t>- обработка деревьев парков от гусениц – 39 тыс.руб.;</a:t>
            </a:r>
            <a:endParaRPr lang="ru-RU" dirty="0" smtClean="0"/>
          </a:p>
          <a:p>
            <a:r>
              <a:rPr lang="ru-RU" i="1" u="sng" dirty="0" smtClean="0"/>
              <a:t>- установка видеонаблюдения у памятника Победы – 186 тыс.руб.;</a:t>
            </a:r>
            <a:endParaRPr lang="ru-RU" dirty="0" smtClean="0"/>
          </a:p>
          <a:p>
            <a:r>
              <a:rPr lang="ru-RU" i="1" u="sng" dirty="0" smtClean="0"/>
              <a:t>- обрезка, </a:t>
            </a:r>
            <a:r>
              <a:rPr lang="ru-RU" i="1" u="sng" dirty="0" err="1" smtClean="0"/>
              <a:t>кронирование</a:t>
            </a:r>
            <a:r>
              <a:rPr lang="ru-RU" i="1" u="sng" dirty="0" smtClean="0"/>
              <a:t>, спиливание деревьев – 106 тыс.руб.;</a:t>
            </a:r>
            <a:endParaRPr lang="ru-RU" dirty="0" smtClean="0"/>
          </a:p>
          <a:p>
            <a:r>
              <a:rPr lang="ru-RU" i="1" u="sng" dirty="0" smtClean="0"/>
              <a:t>- </a:t>
            </a:r>
            <a:r>
              <a:rPr lang="ru-RU" i="1" u="sng" dirty="0" err="1" smtClean="0"/>
              <a:t>обкос</a:t>
            </a:r>
            <a:r>
              <a:rPr lang="ru-RU" i="1" u="sng" dirty="0" smtClean="0"/>
              <a:t> парков – 185 тыс.руб.;</a:t>
            </a:r>
            <a:endParaRPr lang="ru-RU" dirty="0" smtClean="0"/>
          </a:p>
          <a:p>
            <a:r>
              <a:rPr lang="ru-RU" i="1" u="sng" dirty="0" smtClean="0"/>
              <a:t>- наведение санитарного порядка </a:t>
            </a:r>
            <a:r>
              <a:rPr lang="ru-RU" i="1" u="sng" dirty="0" err="1" smtClean="0"/>
              <a:t>территорий,вывоз</a:t>
            </a:r>
            <a:r>
              <a:rPr lang="ru-RU" i="1" u="sng" dirty="0" smtClean="0"/>
              <a:t> мусора – 212 тыс.руб.;</a:t>
            </a:r>
            <a:endParaRPr lang="ru-RU" dirty="0" smtClean="0"/>
          </a:p>
          <a:p>
            <a:r>
              <a:rPr lang="ru-RU" i="1" u="sng" dirty="0" smtClean="0"/>
              <a:t>- уход за клумбами, посадка цветов – 90  тыс.руб.;</a:t>
            </a:r>
            <a:endParaRPr lang="ru-RU" dirty="0" smtClean="0"/>
          </a:p>
          <a:p>
            <a:r>
              <a:rPr lang="ru-RU" i="1" u="sng" dirty="0" smtClean="0"/>
              <a:t>-приобретение саженцев деревьев – 60 тыс.руб.;</a:t>
            </a:r>
            <a:endParaRPr lang="ru-RU" dirty="0" smtClean="0"/>
          </a:p>
          <a:p>
            <a:r>
              <a:rPr lang="ru-RU" i="1" u="sng" dirty="0" smtClean="0"/>
              <a:t>- приобретение скамей – 64 тыс.руб.;</a:t>
            </a:r>
            <a:endParaRPr lang="ru-RU" dirty="0" smtClean="0"/>
          </a:p>
          <a:p>
            <a:r>
              <a:rPr lang="ru-RU" i="1" u="sng" dirty="0" smtClean="0"/>
              <a:t>- приобретение ракушки для подсыпки дорожек в парке – 35 тыс.руб.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80756"/>
          </a:xfrm>
        </p:spPr>
        <p:txBody>
          <a:bodyPr>
            <a:normAutofit fontScale="92500" lnSpcReduction="10000"/>
          </a:bodyPr>
          <a:lstStyle/>
          <a:p>
            <a:r>
              <a:rPr lang="ru-RU" i="1" u="sng" dirty="0" smtClean="0"/>
              <a:t> - текущий ремонт системы водоснабжения (ул. Крайняя, Зеленая)          - 261 тыс.руб.;</a:t>
            </a:r>
            <a:endParaRPr lang="ru-RU" dirty="0" smtClean="0"/>
          </a:p>
          <a:p>
            <a:r>
              <a:rPr lang="ru-RU" i="1" u="sng" dirty="0" smtClean="0"/>
              <a:t>- очистка ливневых вод – 250 тыс.руб.,</a:t>
            </a:r>
            <a:endParaRPr lang="ru-RU" dirty="0" smtClean="0"/>
          </a:p>
          <a:p>
            <a:r>
              <a:rPr lang="ru-RU" i="1" u="sng" dirty="0" smtClean="0"/>
              <a:t>- устройство колодцев  – 104 тыс.руб.;</a:t>
            </a:r>
            <a:endParaRPr lang="ru-RU" dirty="0" smtClean="0"/>
          </a:p>
          <a:p>
            <a:r>
              <a:rPr lang="ru-RU" i="1" u="sng" dirty="0" smtClean="0"/>
              <a:t>- приобретение расходомера-19 тыс.руб.;</a:t>
            </a:r>
            <a:endParaRPr lang="ru-RU" dirty="0" smtClean="0"/>
          </a:p>
          <a:p>
            <a:r>
              <a:rPr lang="ru-RU" i="1" u="sng" dirty="0" smtClean="0"/>
              <a:t>-замена железобетонных люков – 13  тыс.руб.;</a:t>
            </a:r>
            <a:endParaRPr lang="ru-RU" dirty="0" smtClean="0"/>
          </a:p>
          <a:p>
            <a:r>
              <a:rPr lang="ru-RU" i="1" u="sng" dirty="0" smtClean="0"/>
              <a:t>- замена насоса, труб – 99 тыс.руб.;</a:t>
            </a:r>
            <a:endParaRPr lang="ru-RU" dirty="0" smtClean="0"/>
          </a:p>
          <a:p>
            <a:r>
              <a:rPr lang="ru-RU" i="1" u="sng" dirty="0" smtClean="0"/>
              <a:t>- техническое обслуживание газового хозяйство (х. Шапарской)- 65 тыс.руб.;</a:t>
            </a:r>
            <a:endParaRPr lang="ru-RU" dirty="0" smtClean="0"/>
          </a:p>
          <a:p>
            <a:r>
              <a:rPr lang="ru-RU" i="1" u="sng" dirty="0" smtClean="0"/>
              <a:t>- вывоз ила – 26 тыс.руб.;</a:t>
            </a:r>
            <a:endParaRPr lang="ru-RU" dirty="0" smtClean="0"/>
          </a:p>
          <a:p>
            <a:r>
              <a:rPr lang="ru-RU" i="1" u="sng" dirty="0" smtClean="0"/>
              <a:t>- перечисление району на содержание котельных – 70 тыс.руб.;</a:t>
            </a:r>
            <a:endParaRPr lang="ru-RU" dirty="0" smtClean="0"/>
          </a:p>
          <a:p>
            <a:r>
              <a:rPr lang="ru-RU" i="1" u="sng" dirty="0" smtClean="0"/>
              <a:t>- наведение санитарного порядка – 82 тыс.руб.</a:t>
            </a:r>
            <a:endParaRPr lang="ru-RU" dirty="0" smtClean="0"/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4071966"/>
          </a:xfrm>
        </p:spPr>
        <p:txBody>
          <a:bodyPr/>
          <a:lstStyle/>
          <a:p>
            <a:r>
              <a:rPr lang="ru-RU" i="1" dirty="0" smtClean="0"/>
              <a:t> охрана общественного порядка 90 тыс.руб., пожарная безопасность – 53 тыс.руб., мероприятия по защите населения и территории от последствий чрезвычайных ситуаций и спасение на водах  - 50 тыс.руб.;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- </a:t>
            </a:r>
            <a:r>
              <a:rPr lang="ru-RU" u="sng" dirty="0" smtClean="0"/>
              <a:t>на физическую культуру и спорт – 350 тыс. руб. </a:t>
            </a:r>
            <a:r>
              <a:rPr lang="ru-RU" dirty="0" smtClean="0"/>
              <a:t>(</a:t>
            </a:r>
            <a:r>
              <a:rPr lang="ru-RU" i="1" dirty="0" smtClean="0"/>
              <a:t>в т.ч.:  приобретение тренажеров – 99 тыс. руб.); </a:t>
            </a:r>
            <a:endParaRPr lang="ru-RU" dirty="0" smtClean="0"/>
          </a:p>
          <a:p>
            <a:r>
              <a:rPr lang="ru-RU" dirty="0" smtClean="0"/>
              <a:t>- на национальную оборону (содержание специалиста ВУС)- 190 тыс.руб.;</a:t>
            </a:r>
          </a:p>
          <a:p>
            <a:r>
              <a:rPr lang="ru-RU" dirty="0" smtClean="0"/>
              <a:t>- на мероприятия молодежной  политики – 120 тыс. руб.;</a:t>
            </a:r>
          </a:p>
          <a:p>
            <a:r>
              <a:rPr lang="ru-RU" dirty="0" smtClean="0"/>
              <a:t>- мероприятия по поддержке малого бизнеса – 70 тыс.руб.;</a:t>
            </a:r>
          </a:p>
          <a:p>
            <a:r>
              <a:rPr lang="ru-RU" dirty="0" smtClean="0"/>
              <a:t>- изготовление техпаспортов на памятники истории – 43 тыс.руб.;</a:t>
            </a:r>
          </a:p>
          <a:p>
            <a:r>
              <a:rPr lang="ru-RU" dirty="0" smtClean="0"/>
              <a:t>- изготовление паспортов территорий хуторов </a:t>
            </a:r>
            <a:r>
              <a:rPr lang="ru-RU" dirty="0" err="1" smtClean="0"/>
              <a:t>Шапарского</a:t>
            </a:r>
            <a:r>
              <a:rPr lang="ru-RU" dirty="0" smtClean="0"/>
              <a:t> и Коржевского   –    9 тыс.руб.;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296974"/>
          </a:xfrm>
        </p:spPr>
        <p:txBody>
          <a:bodyPr>
            <a:normAutofit/>
          </a:bodyPr>
          <a:lstStyle/>
          <a:p>
            <a:r>
              <a:rPr lang="ru-RU" sz="2400" b="1" u="sng" dirty="0" smtClean="0"/>
              <a:t>Землеустройство </a:t>
            </a:r>
            <a:r>
              <a:rPr lang="ru-RU" sz="2400" b="1" u="sng" dirty="0"/>
              <a:t>и развитие личных подсобных хозяйств, развитие малого и среднего бизнеса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1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За территорией Коржевского сельского поселения числится 11888 га земли.</a:t>
            </a:r>
          </a:p>
          <a:p>
            <a:r>
              <a:rPr lang="ru-RU" dirty="0" smtClean="0"/>
              <a:t>В ведении администрации Коржевского сельского поселения находится 568 га земли, из них в том числе:</a:t>
            </a:r>
          </a:p>
          <a:p>
            <a:r>
              <a:rPr lang="ru-RU" dirty="0" smtClean="0"/>
              <a:t>земли населённых пунктов х. Коржевский, х. Шапарской  - </a:t>
            </a:r>
            <a:r>
              <a:rPr lang="ru-RU" b="1" dirty="0" smtClean="0"/>
              <a:t>411га</a:t>
            </a:r>
            <a:r>
              <a:rPr lang="ru-RU" dirty="0" smtClean="0"/>
              <a:t>  </a:t>
            </a:r>
          </a:p>
          <a:p>
            <a:r>
              <a:rPr lang="ru-RU" dirty="0" smtClean="0"/>
              <a:t>Земли </a:t>
            </a:r>
            <a:r>
              <a:rPr lang="ru-RU" dirty="0" err="1" smtClean="0"/>
              <a:t>сельхозназначения</a:t>
            </a:r>
            <a:r>
              <a:rPr lang="ru-RU" dirty="0" smtClean="0"/>
              <a:t> – 129 га</a:t>
            </a:r>
          </a:p>
          <a:p>
            <a:r>
              <a:rPr lang="ru-RU" dirty="0" smtClean="0"/>
              <a:t>земельные участки для индивидуального садоводства-</a:t>
            </a:r>
            <a:r>
              <a:rPr lang="ru-RU" b="1" dirty="0" smtClean="0"/>
              <a:t>38 га;</a:t>
            </a:r>
            <a:endParaRPr lang="ru-RU" dirty="0" smtClean="0"/>
          </a:p>
          <a:p>
            <a:r>
              <a:rPr lang="ru-RU" dirty="0" smtClean="0"/>
              <a:t>под выпасами –3</a:t>
            </a:r>
            <a:r>
              <a:rPr lang="ru-RU" b="1" dirty="0" smtClean="0"/>
              <a:t>5 га;</a:t>
            </a:r>
            <a:endParaRPr lang="ru-RU" dirty="0" smtClean="0"/>
          </a:p>
          <a:p>
            <a:r>
              <a:rPr lang="ru-RU" dirty="0" smtClean="0"/>
              <a:t>пашни</a:t>
            </a:r>
            <a:r>
              <a:rPr lang="ru-RU" b="1" dirty="0" smtClean="0"/>
              <a:t>-141 га.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Из них предоставлено в 2016 году</a:t>
            </a:r>
          </a:p>
          <a:p>
            <a:r>
              <a:rPr lang="ru-RU" b="1" dirty="0" smtClean="0"/>
              <a:t>67</a:t>
            </a:r>
            <a:r>
              <a:rPr lang="ru-RU" dirty="0" smtClean="0"/>
              <a:t> –для КФХ; 18</a:t>
            </a:r>
            <a:r>
              <a:rPr lang="ru-RU" b="1" dirty="0" smtClean="0"/>
              <a:t>-</a:t>
            </a:r>
            <a:r>
              <a:rPr lang="ru-RU" dirty="0" smtClean="0"/>
              <a:t> га под ЛПХ , 8</a:t>
            </a:r>
            <a:r>
              <a:rPr lang="ru-RU" b="1" dirty="0" smtClean="0"/>
              <a:t> га</a:t>
            </a:r>
            <a:r>
              <a:rPr lang="ru-RU" dirty="0" smtClean="0"/>
              <a:t> - под личные огороды</a:t>
            </a:r>
            <a:r>
              <a:rPr lang="ru-RU" b="1" dirty="0" smtClean="0"/>
              <a:t> 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 descr="http://polykarbonat.com.ua/vid-teplicy-na-opalubke.jpg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3581400" y="2686050"/>
            <a:ext cx="5562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tep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1"/>
            <a:ext cx="4929190" cy="369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Население поселения на 01.01. 2017года составляет 4110 человек.</a:t>
            </a:r>
          </a:p>
          <a:p>
            <a:r>
              <a:rPr lang="ru-RU" dirty="0" smtClean="0"/>
              <a:t>Работоспособного населения  2310 </a:t>
            </a:r>
          </a:p>
          <a:p>
            <a:r>
              <a:rPr lang="ru-RU" dirty="0" smtClean="0"/>
              <a:t>Молодежи от 16 до 29 лет 705 </a:t>
            </a:r>
          </a:p>
          <a:p>
            <a:r>
              <a:rPr lang="ru-RU" dirty="0" smtClean="0"/>
              <a:t>Детей до 16 лет 735 </a:t>
            </a:r>
          </a:p>
          <a:p>
            <a:r>
              <a:rPr lang="ru-RU" dirty="0" smtClean="0"/>
              <a:t>Пенсионного возраста 1065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За 2016 год на территорию поселения прибыло 105 человек, из них 4 многодетных семьи</a:t>
            </a:r>
          </a:p>
          <a:p>
            <a:pPr algn="ctr">
              <a:buNone/>
            </a:pPr>
            <a:endParaRPr lang="ru-RU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16650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Ремезова</a:t>
            </a:r>
            <a:r>
              <a:rPr lang="ru-RU" dirty="0" smtClean="0"/>
              <a:t> Елена Михайловна – имеет полевой участок 1,0 га, занимается выращиванием овощей, земляникой, кормовыми культурами;</a:t>
            </a:r>
          </a:p>
          <a:p>
            <a:r>
              <a:rPr lang="ru-RU" dirty="0" smtClean="0"/>
              <a:t>Меркулов Геннадий Алексеевич – имеет земельный участок 0,5 га (засеян люцерной, занимается разведением овец, имеет в хозяйстве 15 голов ярок, 1 баран-производитель, 15 ягнят).</a:t>
            </a:r>
          </a:p>
          <a:p>
            <a:r>
              <a:rPr lang="ru-RU" dirty="0" smtClean="0"/>
              <a:t>Также Попов Павел Викторович, Попов Виктор Романович, </a:t>
            </a:r>
            <a:r>
              <a:rPr lang="ru-RU" dirty="0" err="1" smtClean="0"/>
              <a:t>Цопова</a:t>
            </a:r>
            <a:r>
              <a:rPr lang="ru-RU" dirty="0" smtClean="0"/>
              <a:t> Нина Петровна, </a:t>
            </a:r>
            <a:r>
              <a:rPr lang="ru-RU" dirty="0" err="1" smtClean="0"/>
              <a:t>Цопов</a:t>
            </a:r>
            <a:r>
              <a:rPr lang="ru-RU" dirty="0" smtClean="0"/>
              <a:t> Сергей Николаевич, Назарьев Анатолий Григорьевич, Плотников Юрий Николаевич – имеют полевые участки по 1,5 га, занимаются выращиванием картофеля и других овощных культур.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>
            <a:normAutofit/>
          </a:bodyPr>
          <a:lstStyle/>
          <a:p>
            <a:r>
              <a:rPr lang="ru-RU" dirty="0" smtClean="0"/>
              <a:t>1) на строительство теплиц для ведения овощеводства защищённого грунта;</a:t>
            </a:r>
          </a:p>
          <a:p>
            <a:r>
              <a:rPr lang="ru-RU" dirty="0" smtClean="0"/>
              <a:t> 2) на приобретение племенных сельскохозяйственных животных;</a:t>
            </a:r>
          </a:p>
          <a:p>
            <a:r>
              <a:rPr lang="ru-RU" dirty="0" smtClean="0"/>
              <a:t> 3) на производство реализованной продукции животноводства.</a:t>
            </a:r>
          </a:p>
          <a:p>
            <a:r>
              <a:rPr lang="ru-RU" dirty="0" smtClean="0"/>
              <a:t> Прием и рассмотрение документов на получение субсидий осуществляется в администрации Коржевского сельского поселения  специалистом по земельным вопросам и малых форм хозяйствования </a:t>
            </a:r>
            <a:r>
              <a:rPr lang="ru-RU" dirty="0" err="1" smtClean="0"/>
              <a:t>О.В.Осипановой</a:t>
            </a:r>
            <a:r>
              <a:rPr lang="ru-RU" dirty="0" smtClean="0"/>
              <a:t> 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09318"/>
          </a:xfrm>
        </p:spPr>
        <p:txBody>
          <a:bodyPr>
            <a:normAutofit/>
          </a:bodyPr>
          <a:lstStyle/>
          <a:p>
            <a:r>
              <a:rPr lang="ru-RU" dirty="0" smtClean="0"/>
              <a:t>В 2017 году предусмотрены все виды поддержки ЛПХ, за исключением субсидий на покупку молодняка птиц.</a:t>
            </a:r>
          </a:p>
          <a:p>
            <a:r>
              <a:rPr lang="ru-RU" dirty="0" smtClean="0"/>
              <a:t>         </a:t>
            </a:r>
            <a:r>
              <a:rPr lang="ru-RU" b="1" dirty="0" smtClean="0"/>
              <a:t>  </a:t>
            </a:r>
            <a:r>
              <a:rPr lang="ru-RU" dirty="0" smtClean="0"/>
              <a:t>Процентная ставка 350 руб. за 1 кв.м. при строительстве теплиц на металлическом каркасе, 150 руб. за 1 кв. м при строительстве теплицы на деревянном каркасе. Площадь теплицы должна быть не менее 100 кв.м. Для получения субсидии необходимо обратиться администрацию Коржевского сельского поселения для предварительной заявки. </a:t>
            </a:r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РАБОТА -ЦЕНТРА\разметка Зеленая...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68" y="2643182"/>
            <a:ext cx="5230276" cy="3922707"/>
          </a:xfrm>
          <a:prstGeom prst="rect">
            <a:avLst/>
          </a:prstGeom>
          <a:noFill/>
        </p:spPr>
      </p:pic>
      <p:pic>
        <p:nvPicPr>
          <p:cNvPr id="8" name="Picture 2" descr="F:\РАБОТА -ЦЕНТРА\разметка дор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5801780" cy="435133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F:\РАБОТА -ЦЕНТРА\искусственные нер.Со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7108" y="246818"/>
            <a:ext cx="8082543" cy="606190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РАБОТА -ЦЕНТРА\знаки школа.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642918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F:\РАБОТА -ЦЕНТРА\тротуар-Октябрьская-новосторойки 2016\DSC021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1928802"/>
            <a:ext cx="6278033" cy="4708525"/>
          </a:xfrm>
          <a:prstGeom prst="rect">
            <a:avLst/>
          </a:prstGeom>
          <a:noFill/>
        </p:spPr>
      </p:pic>
      <p:pic>
        <p:nvPicPr>
          <p:cNvPr id="7" name="Picture 2" descr="F:\РАБОТА -ЦЕНТРА\разметка Октяб..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2852"/>
            <a:ext cx="4992181" cy="37441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РАБОТА -ЦЕНТРА\тротуар-Октябрьская-новосторойки 2016\DSC021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2000240"/>
            <a:ext cx="6278033" cy="4708525"/>
          </a:xfrm>
          <a:prstGeom prst="rect">
            <a:avLst/>
          </a:prstGeom>
          <a:noFill/>
        </p:spPr>
      </p:pic>
      <p:pic>
        <p:nvPicPr>
          <p:cNvPr id="6" name="Picture 2" descr="F:\РАБОТА -ЦЕНТРА\тротуар-Октябрьская Адм\тротуар Окт.-Адм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0"/>
            <a:ext cx="5000628" cy="375047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РАБОТА -ЦЕНТРА\Октяб-26.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0" y="2857496"/>
            <a:ext cx="5072098" cy="3804074"/>
          </a:xfrm>
          <a:prstGeom prst="rect">
            <a:avLst/>
          </a:prstGeom>
          <a:noFill/>
        </p:spPr>
      </p:pic>
      <p:pic>
        <p:nvPicPr>
          <p:cNvPr id="6" name="Picture 2" descr="F:\РАБОТА -ЦЕНТРА\Октябрь-26 дом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14290"/>
            <a:ext cx="4849305" cy="363697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РАБОТА -ЦЕНТРА\подсыпка Юбил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785794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:\гЛАВНАЯ САИТА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000792" cy="642212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Documents and Settings\Пользователь\Рабочий стол\Фото\Изображение1 2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1928802"/>
            <a:ext cx="6278033" cy="4708525"/>
          </a:xfrm>
          <a:prstGeom prst="rect">
            <a:avLst/>
          </a:prstGeom>
          <a:noFill/>
        </p:spPr>
      </p:pic>
      <p:pic>
        <p:nvPicPr>
          <p:cNvPr id="3" name="Picture 3" descr="F:\РАБОТА -ЦЕНТРА\подсыпка Юбил..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786445" cy="43398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F:\РАБОТА -ЦЕНТРА\подсыпка парк.рак.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Пользователь\Рабочий стол\Фото\3 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:\РАБОТА -ЦЕНТРА\Свет Совхозная 2016\свет Совхозная-2016.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"/>
            <a:ext cx="5143504" cy="3857628"/>
          </a:xfrm>
          <a:prstGeom prst="rect">
            <a:avLst/>
          </a:prstGeom>
          <a:noFill/>
        </p:spPr>
      </p:pic>
      <p:pic>
        <p:nvPicPr>
          <p:cNvPr id="5" name="Picture 2" descr="F:\РАБОТА -ЦЕНТРА\Свет Совхозная 2016\свет Совхозна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2" y="2714620"/>
            <a:ext cx="5230276" cy="392270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РАБОТА -ЦЕНТРА\Погрузчик-КУ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РАБОТА -ЦЕНТРА\установка забора..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649396" cy="4237047"/>
          </a:xfrm>
          <a:prstGeom prst="rect">
            <a:avLst/>
          </a:prstGeom>
          <a:noFill/>
        </p:spPr>
      </p:pic>
      <p:pic>
        <p:nvPicPr>
          <p:cNvPr id="7" name="Picture 2" descr="F:\РАБОТА -ЦЕНТРА\установка забора...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2928934"/>
            <a:ext cx="4849273" cy="363695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Documents and Settings\Пользователь\Рабочий стол\Фото\Изображение1 14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пос. деревья\фото-2017 год январь 15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278033" cy="4708525"/>
          </a:xfrm>
          <a:prstGeom prst="rect">
            <a:avLst/>
          </a:prstGeom>
          <a:noFill/>
        </p:spPr>
      </p:pic>
      <p:pic>
        <p:nvPicPr>
          <p:cNvPr id="6" name="Picture 2" descr="F:\пос. деревья\фото-2017 год январь 149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2792417"/>
            <a:ext cx="5420777" cy="406558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арус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"/>
            <a:ext cx="4572000" cy="3429000"/>
          </a:xfrm>
          <a:prstGeom prst="rect">
            <a:avLst/>
          </a:prstGeom>
          <a:noFill/>
        </p:spPr>
      </p:pic>
      <p:pic>
        <p:nvPicPr>
          <p:cNvPr id="5" name="Picture 2" descr="F:\РАБОТА -ЦЕНТРА\остан. Шапар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76750" y="3357562"/>
            <a:ext cx="4667250" cy="35004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500" dirty="0" smtClean="0"/>
              <a:t>Паршина Галина Ивановна </a:t>
            </a:r>
            <a:br>
              <a:rPr lang="ru-RU" sz="2500" dirty="0" smtClean="0"/>
            </a:br>
            <a:r>
              <a:rPr lang="ru-RU" sz="2500" dirty="0" smtClean="0"/>
              <a:t>ул. Молодежная, д. 2</a:t>
            </a:r>
            <a:endParaRPr lang="ru-RU" sz="2500" dirty="0"/>
          </a:p>
        </p:txBody>
      </p:sp>
      <p:pic>
        <p:nvPicPr>
          <p:cNvPr id="69634" name="Picture 2" descr="C:\Documents and Settings\Пользователь\Рабочий стол\Материал презентация год 2016\ФОТО\ФЕСТИВАЛЬ ТОС\DSCN167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85860"/>
            <a:ext cx="5278463" cy="3958513"/>
          </a:xfrm>
          <a:prstGeom prst="rect">
            <a:avLst/>
          </a:prstGeom>
          <a:noFill/>
        </p:spPr>
      </p:pic>
      <p:pic>
        <p:nvPicPr>
          <p:cNvPr id="5" name="Picture 2" descr="C:\Documents and Settings\Пользователь\Рабочий стол\Материал презентация год 2016\ФОТО\ФЕСТИВАЛЬ ТОС\DSCN16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44392" y="3071810"/>
            <a:ext cx="5048253" cy="37861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Пользователь\Рабочий стол\Фото\3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714356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Пользователь\Рабочий стол\Материал презентация год 2016\ФОТО\ФЕСТИВАЛЬ ТОС\DSCN16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71546"/>
            <a:ext cx="5992313" cy="449423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500" dirty="0" smtClean="0"/>
              <a:t>Буркот Светлана Ильинична, </a:t>
            </a:r>
            <a:br>
              <a:rPr lang="ru-RU" sz="2500" dirty="0" smtClean="0"/>
            </a:br>
            <a:r>
              <a:rPr lang="ru-RU" sz="2500" dirty="0" smtClean="0"/>
              <a:t>ул. Славянская, д. 30</a:t>
            </a:r>
            <a:endParaRPr lang="ru-RU" sz="2500" dirty="0"/>
          </a:p>
        </p:txBody>
      </p:sp>
      <p:pic>
        <p:nvPicPr>
          <p:cNvPr id="9" name="Picture 3" descr="C:\Documents and Settings\Пользователь\Рабочий стол\Материал презентация год 2016\ФОТО\школа субботник парк Победы\DSCN168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3097840"/>
            <a:ext cx="4857752" cy="36426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31910"/>
          </a:xfrm>
        </p:spPr>
        <p:txBody>
          <a:bodyPr>
            <a:normAutofit/>
          </a:bodyPr>
          <a:lstStyle/>
          <a:p>
            <a:r>
              <a:rPr lang="ru-RU" sz="2500" dirty="0" smtClean="0"/>
              <a:t>Иванова Людмила Григорьевна,</a:t>
            </a:r>
            <a:br>
              <a:rPr lang="ru-RU" sz="2500" dirty="0" smtClean="0"/>
            </a:br>
            <a:r>
              <a:rPr lang="ru-RU" sz="2500" dirty="0" smtClean="0"/>
              <a:t>ул. </a:t>
            </a:r>
            <a:r>
              <a:rPr lang="ru-RU" sz="2500" dirty="0" err="1" smtClean="0"/>
              <a:t>Краснолдарская</a:t>
            </a:r>
            <a:r>
              <a:rPr lang="ru-RU" sz="2500" dirty="0" smtClean="0"/>
              <a:t>, д. 98</a:t>
            </a:r>
            <a:endParaRPr lang="ru-RU" sz="2500" dirty="0"/>
          </a:p>
        </p:txBody>
      </p:sp>
      <p:pic>
        <p:nvPicPr>
          <p:cNvPr id="71683" name="Picture 3" descr="C:\Documents and Settings\Пользователь\Рабочий стол\Материал презентация год 2016\ФОТО\ФЕСТИВАЛЬ ТОС\DSCN173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65438" y="2500306"/>
            <a:ext cx="5810748" cy="4357694"/>
          </a:xfrm>
          <a:prstGeom prst="rect">
            <a:avLst/>
          </a:prstGeom>
          <a:noFill/>
        </p:spPr>
      </p:pic>
      <p:pic>
        <p:nvPicPr>
          <p:cNvPr id="7" name="Picture 2" descr="C:\Documents and Settings\Пользователь\Рабочий стол\Материал презентация год 2016\ФОТО\ФЕСТИВАЛЬ ТОС\DSCN169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214422"/>
            <a:ext cx="4929190" cy="369689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 smtClean="0"/>
              <a:t>Меркулова Любовь Григорьевна,</a:t>
            </a:r>
            <a:br>
              <a:rPr lang="ru-RU" sz="2500" dirty="0" smtClean="0"/>
            </a:br>
            <a:r>
              <a:rPr lang="ru-RU" sz="2500" dirty="0" smtClean="0"/>
              <a:t>ул. Зеленая, д. 33, кв. 1</a:t>
            </a:r>
            <a:endParaRPr lang="ru-RU" sz="2500" dirty="0"/>
          </a:p>
        </p:txBody>
      </p:sp>
      <p:pic>
        <p:nvPicPr>
          <p:cNvPr id="72707" name="Picture 3" descr="C:\Documents and Settings\Пользователь\Рабочий стол\Материал презентация год 2016\ФОТО\ФЕСТИВАЛЬ ТОС\DSC_000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785926"/>
            <a:ext cx="7089775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Пользователь\Рабочий стол\Материал презентация год 2016\ФОТО\ФЕСТИВАЛЬ ТОС\DSC_10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071546"/>
            <a:ext cx="5643602" cy="374836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500" dirty="0" err="1" smtClean="0"/>
              <a:t>Жваков</a:t>
            </a:r>
            <a:r>
              <a:rPr lang="ru-RU" sz="2500" dirty="0" smtClean="0"/>
              <a:t> Петр Петрович,</a:t>
            </a:r>
            <a:br>
              <a:rPr lang="ru-RU" sz="2500" dirty="0" smtClean="0"/>
            </a:br>
            <a:r>
              <a:rPr lang="ru-RU" sz="2500" dirty="0" smtClean="0"/>
              <a:t>ул. Молодежная, д. 21, кв. 2</a:t>
            </a:r>
            <a:endParaRPr lang="ru-RU" sz="2500" dirty="0"/>
          </a:p>
        </p:txBody>
      </p:sp>
      <p:pic>
        <p:nvPicPr>
          <p:cNvPr id="7" name="Picture 2" descr="C:\Documents and Settings\Пользователь\Рабочий стол\Материал презентация год 2016\ФОТО\ФЕСТИВАЛЬ ТОС\DSC_101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3549650" y="3143250"/>
            <a:ext cx="5594350" cy="37147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500" dirty="0" smtClean="0"/>
              <a:t>Мироненко Николай Петрович, </a:t>
            </a:r>
            <a:br>
              <a:rPr lang="ru-RU" sz="2500" dirty="0" smtClean="0"/>
            </a:br>
            <a:r>
              <a:rPr lang="ru-RU" sz="2500" dirty="0" smtClean="0"/>
              <a:t>ул. Школьная, д. 18, кв. 1</a:t>
            </a:r>
            <a:endParaRPr lang="ru-RU" sz="2500" dirty="0"/>
          </a:p>
        </p:txBody>
      </p:sp>
      <p:pic>
        <p:nvPicPr>
          <p:cNvPr id="74755" name="Picture 3" descr="C:\Documents and Settings\Пользователь\Рабочий стол\Материал презентация год 2016\ФОТО\ФЕСТИВАЛЬ ТОС\DSC_000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071546"/>
            <a:ext cx="5518150" cy="3665538"/>
          </a:xfrm>
          <a:prstGeom prst="rect">
            <a:avLst/>
          </a:prstGeom>
          <a:noFill/>
        </p:spPr>
      </p:pic>
      <p:pic>
        <p:nvPicPr>
          <p:cNvPr id="8" name="Picture 2" descr="C:\Documents and Settings\Пользователь\Рабочий стол\Материал презентация год 2016\ФОТО\ФЕСТИВАЛЬ ТОС\DSC_00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43444" y="3071811"/>
            <a:ext cx="5700556" cy="37861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2500" dirty="0" smtClean="0"/>
              <a:t>Головятинский Алексей Иванович,</a:t>
            </a:r>
            <a:br>
              <a:rPr lang="ru-RU" sz="2500" dirty="0" smtClean="0"/>
            </a:br>
            <a:r>
              <a:rPr lang="ru-RU" sz="2500" dirty="0" smtClean="0"/>
              <a:t>ул. Восточная, д. 8, кв. 1</a:t>
            </a:r>
            <a:endParaRPr lang="ru-RU" sz="2500" dirty="0"/>
          </a:p>
        </p:txBody>
      </p:sp>
      <p:pic>
        <p:nvPicPr>
          <p:cNvPr id="50178" name="Picture 2" descr="C:\Documents and Settings\Пользователь\Рабочий стол\Фото\Изображение1 97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85860"/>
            <a:ext cx="5230717" cy="3922707"/>
          </a:xfrm>
          <a:prstGeom prst="rect">
            <a:avLst/>
          </a:prstGeom>
          <a:noFill/>
        </p:spPr>
      </p:pic>
      <p:pic>
        <p:nvPicPr>
          <p:cNvPr id="5" name="Picture 2" descr="C:\Documents and Settings\Пользователь\Рабочий стол\Фото\Изображение1 97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3053950"/>
            <a:ext cx="5072066" cy="38040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 smtClean="0"/>
              <a:t>Косиненко Игорь Яковлевич, </a:t>
            </a:r>
            <a:br>
              <a:rPr lang="ru-RU" sz="2500" dirty="0" smtClean="0"/>
            </a:br>
            <a:r>
              <a:rPr lang="ru-RU" sz="2500" dirty="0" smtClean="0"/>
              <a:t>ул. Мирная, д. 6, кв. 2</a:t>
            </a:r>
            <a:endParaRPr lang="ru-RU" sz="2500" dirty="0"/>
          </a:p>
        </p:txBody>
      </p:sp>
      <p:pic>
        <p:nvPicPr>
          <p:cNvPr id="51203" name="Picture 3" descr="C:\Documents and Settings\Пользователь\Рабочий стол\Фото\Изображение1 97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571612"/>
            <a:ext cx="6276975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Таран Елена Алексеевна</a:t>
            </a:r>
            <a:br>
              <a:rPr lang="ru-RU" sz="2400" dirty="0" smtClean="0"/>
            </a:br>
            <a:r>
              <a:rPr lang="ru-RU" sz="2400" dirty="0" smtClean="0"/>
              <a:t>ул. Юбилейная, д. 45</a:t>
            </a:r>
            <a:endParaRPr lang="ru-RU" sz="2400" dirty="0"/>
          </a:p>
        </p:txBody>
      </p:sp>
      <p:pic>
        <p:nvPicPr>
          <p:cNvPr id="2050" name="Picture 2" descr="F:\карус\без темы 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3513" y="1600597"/>
            <a:ext cx="6276975" cy="470773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Ул. Солнечная, д. 2А</a:t>
            </a:r>
            <a:endParaRPr lang="ru-RU" dirty="0"/>
          </a:p>
        </p:txBody>
      </p:sp>
      <p:pic>
        <p:nvPicPr>
          <p:cNvPr id="45058" name="Picture 2" descr="C:\Documents and Settings\Пользователь\Рабочий стол\Фото\Изображение1 31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714488"/>
            <a:ext cx="6276975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Ул. Солнечная, д. 8</a:t>
            </a:r>
            <a:endParaRPr lang="ru-RU" dirty="0"/>
          </a:p>
        </p:txBody>
      </p:sp>
      <p:pic>
        <p:nvPicPr>
          <p:cNvPr id="46082" name="Picture 2" descr="C:\Documents and Settings\Пользователь\Рабочий стол\Фото\Изображение1 30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1714488"/>
            <a:ext cx="6276975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86808" cy="54292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За 2016 год было проведено – 25 предвыборных сходов граждан, в т.ч.:</a:t>
            </a:r>
          </a:p>
          <a:p>
            <a:pPr>
              <a:buFontTx/>
              <a:buChar char="-"/>
            </a:pPr>
            <a:r>
              <a:rPr lang="ru-RU" dirty="0" smtClean="0"/>
              <a:t>с кандидатом в депутаты от ВПП «Единая Россия» И.И. Демченко; </a:t>
            </a:r>
          </a:p>
          <a:p>
            <a:pPr>
              <a:buFontTx/>
              <a:buChar char="-"/>
            </a:pPr>
            <a:r>
              <a:rPr lang="ru-RU" dirty="0" smtClean="0"/>
              <a:t>с кандидатом в депутаты от партии «Справедливая Россия»  В.В. </a:t>
            </a:r>
            <a:r>
              <a:rPr lang="ru-RU" dirty="0" err="1" smtClean="0"/>
              <a:t>Прытковым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dirty="0" smtClean="0"/>
              <a:t>с кандидатом в депутаты от КПРФ Коломиец Д.В.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На личном приеме у главы Коржевского сельского поселения побывали 50 граждан;</a:t>
            </a:r>
          </a:p>
          <a:p>
            <a:r>
              <a:rPr lang="ru-RU" dirty="0" smtClean="0"/>
              <a:t> всего  рассмотрено обращений граждан 215, </a:t>
            </a:r>
          </a:p>
          <a:p>
            <a:r>
              <a:rPr lang="ru-RU" dirty="0" smtClean="0"/>
              <a:t>за 2016 год в администрацию поселения поступило 80 письменных обращений.</a:t>
            </a:r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Ул. Молодежная, д. 29</a:t>
            </a:r>
            <a:endParaRPr lang="ru-RU" dirty="0"/>
          </a:p>
        </p:txBody>
      </p:sp>
      <p:pic>
        <p:nvPicPr>
          <p:cNvPr id="47107" name="Picture 3" descr="C:\Documents and Settings\Пользователь\Рабочий стол\Фото\Изображение1 32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1279831"/>
            <a:ext cx="4857752" cy="3643007"/>
          </a:xfrm>
          <a:prstGeom prst="rect">
            <a:avLst/>
          </a:prstGeom>
          <a:noFill/>
        </p:spPr>
      </p:pic>
      <p:pic>
        <p:nvPicPr>
          <p:cNvPr id="7" name="Picture 2" descr="C:\Documents and Settings\Пользователь\Рабочий стол\Фото\Изображение1 3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3143248"/>
            <a:ext cx="4762501" cy="35718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/>
          <a:lstStyle/>
          <a:p>
            <a:r>
              <a:rPr lang="ru-RU" dirty="0" smtClean="0"/>
              <a:t>В течение года посещено 35 семей, состоящих на учете и контроле администрации</a:t>
            </a:r>
          </a:p>
          <a:p>
            <a:r>
              <a:rPr lang="ru-RU" dirty="0" smtClean="0"/>
              <a:t>В летнее время на детской площадке работали помощниками организаторов – 6 несовершеннолетних детей</a:t>
            </a:r>
          </a:p>
          <a:p>
            <a:r>
              <a:rPr lang="ru-RU" dirty="0" smtClean="0"/>
              <a:t>В течение 2016 года проводилась работа с гражданами Украины (20 человек)</a:t>
            </a:r>
          </a:p>
          <a:p>
            <a:r>
              <a:rPr lang="ru-RU" dirty="0" smtClean="0"/>
              <a:t>Были вручены подарки ко Дню инвалида, ко Дню пожилого человека, ко Дню Победы, к Новому году</a:t>
            </a:r>
          </a:p>
          <a:p>
            <a:r>
              <a:rPr lang="ru-RU" dirty="0" smtClean="0"/>
              <a:t>Оказана материальная помощь администрацией муниципального образования Славянский район в сумме 35 т. рублей</a:t>
            </a:r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57166"/>
            <a:ext cx="3531394" cy="4708525"/>
          </a:xfrm>
          <a:prstGeom prst="rect">
            <a:avLst/>
          </a:prstGeom>
          <a:noFill/>
        </p:spPr>
      </p:pic>
      <p:pic>
        <p:nvPicPr>
          <p:cNvPr id="5" name="Picture 2" descr="F:\фото ДПД\P11001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05246" y="2928934"/>
            <a:ext cx="5238754" cy="392906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Пользователь\Рабочий стол\Фото\Изображение1 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2" y="2714620"/>
            <a:ext cx="5141266" cy="3857652"/>
          </a:xfrm>
          <a:prstGeom prst="rect">
            <a:avLst/>
          </a:prstGeom>
          <a:noFill/>
        </p:spPr>
      </p:pic>
      <p:pic>
        <p:nvPicPr>
          <p:cNvPr id="3" name="Picture 2" descr="C:\Documents and Settings\Пользователь\Рабочий стол\DSCN19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85728"/>
            <a:ext cx="4792140" cy="359410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Молодежь</a:t>
            </a:r>
            <a:endParaRPr lang="ru-RU" dirty="0"/>
          </a:p>
        </p:txBody>
      </p:sp>
      <p:pic>
        <p:nvPicPr>
          <p:cNvPr id="19458" name="Picture 2" descr="F:\Молодежь 2016\Красивый двор своими руквми 2016\14610091028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428736"/>
            <a:ext cx="2648545" cy="4708525"/>
          </a:xfrm>
          <a:prstGeom prst="rect">
            <a:avLst/>
          </a:prstGeom>
          <a:noFill/>
        </p:spPr>
      </p:pic>
      <p:pic>
        <p:nvPicPr>
          <p:cNvPr id="19459" name="Picture 3" descr="F:\Молодежь 2016\Красивый двор своими руквми 2016\146348980769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16" y="1785926"/>
            <a:ext cx="2743200" cy="4876800"/>
          </a:xfrm>
          <a:prstGeom prst="rect">
            <a:avLst/>
          </a:prstGeom>
          <a:noFill/>
        </p:spPr>
      </p:pic>
      <p:pic>
        <p:nvPicPr>
          <p:cNvPr id="19460" name="Picture 4" descr="F:\Молодежь 2016\Красивый двор своими руквми 2016\146375111796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1428736"/>
            <a:ext cx="2743200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Молодежь 2016\Молодежь\14680730980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571480"/>
            <a:ext cx="4876800" cy="2743200"/>
          </a:xfrm>
          <a:prstGeom prst="rect">
            <a:avLst/>
          </a:prstGeom>
          <a:noFill/>
        </p:spPr>
      </p:pic>
      <p:pic>
        <p:nvPicPr>
          <p:cNvPr id="20483" name="Picture 3" descr="F:\Молодежь 2016\Молодежь\14679701393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3429000"/>
            <a:ext cx="48768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Молодежь 2016\Кругосветка\59JvGzu65t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500042"/>
            <a:ext cx="8599149" cy="573724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Молодежь 2016\Кругосветка\dFLBbcrYR0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000108"/>
            <a:ext cx="7806787" cy="520859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F:\DSCN28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85728"/>
            <a:ext cx="4792140" cy="3594105"/>
          </a:xfrm>
          <a:prstGeom prst="rect">
            <a:avLst/>
          </a:prstGeom>
          <a:noFill/>
        </p:spPr>
      </p:pic>
      <p:pic>
        <p:nvPicPr>
          <p:cNvPr id="8" name="Picture 2" descr="F:\DSCN28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2928934"/>
            <a:ext cx="4601638" cy="345122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</a:t>
            </a:r>
            <a:endParaRPr lang="ru-RU" dirty="0"/>
          </a:p>
        </p:txBody>
      </p:sp>
      <p:pic>
        <p:nvPicPr>
          <p:cNvPr id="23554" name="Picture 2" descr="F:\ФОТОотчет по спорту\IMG_20170309_115939_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500174"/>
            <a:ext cx="2649664" cy="4708525"/>
          </a:xfrm>
          <a:prstGeom prst="rect">
            <a:avLst/>
          </a:prstGeom>
          <a:noFill/>
        </p:spPr>
      </p:pic>
      <p:pic>
        <p:nvPicPr>
          <p:cNvPr id="7" name="Picture 2" descr="F:\20150219_1944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1928802"/>
            <a:ext cx="3531394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Documents and Settings\Пользователь\Рабочий стол\Фото\Изображение1 4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149367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ФОТОотчет по спорту\IMG_20160224_1932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0"/>
            <a:ext cx="8229600" cy="62690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Documents and Settings\Пользователь\Рабочий стол\Документики\Материал презентация год 2016\отчет по спорту\IMG_20151116_2051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0" y="0"/>
            <a:ext cx="6096000" cy="3429000"/>
          </a:xfrm>
          <a:prstGeom prst="rect">
            <a:avLst/>
          </a:prstGeom>
          <a:noFill/>
        </p:spPr>
      </p:pic>
      <p:pic>
        <p:nvPicPr>
          <p:cNvPr id="6" name="Picture 2" descr="C:\Documents and Settings\Пользователь\Рабочий стол\Документики\Материал презентация год 2016\отчет по спорту\IMG_20160216_1849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500306"/>
            <a:ext cx="5572132" cy="39862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29642" cy="1274786"/>
          </a:xfrm>
        </p:spPr>
        <p:txBody>
          <a:bodyPr>
            <a:normAutofit fontScale="90000"/>
          </a:bodyPr>
          <a:lstStyle/>
          <a:p>
            <a:r>
              <a:rPr lang="ru-RU" sz="4000" b="1" u="sng" dirty="0" smtClean="0"/>
              <a:t>Культура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58204" cy="512605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 smtClean="0"/>
              <a:t>Концерт «Рыцарям наших дней»;</a:t>
            </a:r>
          </a:p>
          <a:p>
            <a:r>
              <a:rPr lang="ru-RU" dirty="0" smtClean="0"/>
              <a:t>- Праздничный концерт «Ах, какое блаженство-знать, что Вы – совершенство!»;</a:t>
            </a:r>
          </a:p>
          <a:p>
            <a:r>
              <a:rPr lang="ru-RU" dirty="0" smtClean="0"/>
              <a:t>- концертная программа ко Дню самоуправления;</a:t>
            </a:r>
          </a:p>
          <a:p>
            <a:r>
              <a:rPr lang="ru-RU" dirty="0" smtClean="0"/>
              <a:t>- Праздничный концерт «Великому подвигу посвящается»;</a:t>
            </a:r>
          </a:p>
          <a:p>
            <a:r>
              <a:rPr lang="ru-RU" dirty="0" smtClean="0"/>
              <a:t>- танцевальная программа «Майский вальс»;</a:t>
            </a:r>
          </a:p>
          <a:p>
            <a:r>
              <a:rPr lang="ru-RU" dirty="0" smtClean="0"/>
              <a:t>- Концерт «Люблю тебя, Россия!»;</a:t>
            </a:r>
          </a:p>
          <a:p>
            <a:r>
              <a:rPr lang="ru-RU" dirty="0" smtClean="0"/>
              <a:t>- концертная программа «Выпуск 2016!»;		</a:t>
            </a:r>
          </a:p>
          <a:p>
            <a:r>
              <a:rPr lang="ru-RU" dirty="0" smtClean="0"/>
              <a:t>- Проведение Дня урожая «Честь и слава в труд влюблённым!»;</a:t>
            </a:r>
          </a:p>
          <a:p>
            <a:r>
              <a:rPr lang="ru-RU" dirty="0" smtClean="0"/>
              <a:t>- День пожилого человека «Души запасы золотые»,</a:t>
            </a:r>
          </a:p>
          <a:p>
            <a:r>
              <a:rPr lang="ru-RU" dirty="0" smtClean="0"/>
              <a:t>- День учителя «Учитель – не звание, учитель - призвание!»</a:t>
            </a:r>
          </a:p>
          <a:p>
            <a:r>
              <a:rPr lang="ru-RU" dirty="0" smtClean="0"/>
              <a:t>-  Концерт « В День единства будем рядом»;</a:t>
            </a:r>
          </a:p>
          <a:p>
            <a:r>
              <a:rPr lang="ru-RU" dirty="0" smtClean="0"/>
              <a:t>- Концерт «Свет материнской любви»;</a:t>
            </a:r>
          </a:p>
          <a:p>
            <a:r>
              <a:rPr lang="ru-RU" dirty="0" smtClean="0"/>
              <a:t>- концертная программа «Любимой стране и любимому хутору  посвящается!»</a:t>
            </a:r>
          </a:p>
          <a:p>
            <a:r>
              <a:rPr lang="ru-RU" dirty="0" smtClean="0"/>
              <a:t>-   праздничная программа «Ёлочка, гори!»</a:t>
            </a:r>
          </a:p>
          <a:p>
            <a:r>
              <a:rPr lang="ru-RU" dirty="0" smtClean="0"/>
              <a:t>12 человек – обслуживающий персонал.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Пользователь\Рабочий стол\отчет 2016 на 14.03\фото к сходу\2016-12-01-20-15-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60811" y="2786034"/>
            <a:ext cx="5483189" cy="4071966"/>
          </a:xfrm>
          <a:prstGeom prst="rect">
            <a:avLst/>
          </a:prstGeom>
          <a:noFill/>
        </p:spPr>
      </p:pic>
      <p:pic>
        <p:nvPicPr>
          <p:cNvPr id="5" name="Picture 2" descr="C:\Documents and Settings\Пользователь\Рабочий стол\отчет 2016 на 14.03\фото к сходу\2016-12-01-20-10-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2853"/>
            <a:ext cx="5985553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Пользователь\Рабочий стол\отчет 2016 на 14.03\фото к сходу\DSCN31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895286" cy="4422773"/>
          </a:xfrm>
          <a:prstGeom prst="rect">
            <a:avLst/>
          </a:prstGeom>
          <a:noFill/>
        </p:spPr>
      </p:pic>
      <p:pic>
        <p:nvPicPr>
          <p:cNvPr id="7" name="Picture 2" descr="C:\Documents and Settings\Пользователь\Рабочий стол\отчет 2016 на 14.03\фото к сходу\DSCN29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3352" y="3429000"/>
            <a:ext cx="4570647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Пользователь\Рабочий стол\отчет 2016 на 14.03\фото к сходу\вокальная группа родные напев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928670"/>
            <a:ext cx="6276176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Пользователь\Рабочий стол\отчет 2016 на 14.03\фото к сходу\домисоль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085731" cy="4565649"/>
          </a:xfrm>
          <a:prstGeom prst="rect">
            <a:avLst/>
          </a:prstGeom>
          <a:noFill/>
        </p:spPr>
      </p:pic>
      <p:pic>
        <p:nvPicPr>
          <p:cNvPr id="5" name="Picture 2" descr="C:\Documents and Settings\Пользователь\Рабочий стол\отчет 2016 на 14.03\фото к сходу\сош №19 6а класс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29604" y="2571744"/>
            <a:ext cx="5514396" cy="413702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Пользователь\Рабочий стол\отчет 2016 на 14.03\фото к сходу\елка неорг. дете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572132" cy="4179571"/>
          </a:xfrm>
          <a:prstGeom prst="rect">
            <a:avLst/>
          </a:prstGeom>
          <a:noFill/>
        </p:spPr>
      </p:pic>
      <p:pic>
        <p:nvPicPr>
          <p:cNvPr id="3" name="Picture 2" descr="C:\Documents and Settings\Пользователь\Рабочий стол\отчет 2016 на 14.03\фото к сходу\DSCF0146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3357562"/>
            <a:ext cx="4849273" cy="363695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Пользователь\Рабочий стол\отчет 2016 на 14.03\фото к сходу\народный хор Приазовье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428604"/>
            <a:ext cx="7933064" cy="595155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вокальная студия «Дебют»,</a:t>
            </a:r>
          </a:p>
          <a:p>
            <a:r>
              <a:rPr lang="ru-RU" dirty="0" smtClean="0"/>
              <a:t>  вокальная группа «Вдохновение»,  </a:t>
            </a:r>
          </a:p>
          <a:p>
            <a:r>
              <a:rPr lang="ru-RU" dirty="0" smtClean="0"/>
              <a:t>вокальная группа «Волна», </a:t>
            </a:r>
          </a:p>
          <a:p>
            <a:r>
              <a:rPr lang="ru-RU" dirty="0" smtClean="0"/>
              <a:t>вокальная группа «</a:t>
            </a:r>
            <a:r>
              <a:rPr lang="ru-RU" dirty="0" err="1" smtClean="0"/>
              <a:t>Домисольки</a:t>
            </a:r>
            <a:r>
              <a:rPr lang="ru-RU" dirty="0" smtClean="0"/>
              <a:t>», </a:t>
            </a:r>
          </a:p>
          <a:p>
            <a:r>
              <a:rPr lang="ru-RU" dirty="0" smtClean="0"/>
              <a:t>хореографический ансамбль «Серпантин»,</a:t>
            </a:r>
          </a:p>
          <a:p>
            <a:r>
              <a:rPr lang="ru-RU" dirty="0" smtClean="0"/>
              <a:t> театральная студия «Палитра», </a:t>
            </a:r>
          </a:p>
          <a:p>
            <a:r>
              <a:rPr lang="ru-RU" dirty="0" smtClean="0"/>
              <a:t>студия «Конферанс», </a:t>
            </a:r>
          </a:p>
          <a:p>
            <a:r>
              <a:rPr lang="ru-RU" dirty="0" smtClean="0"/>
              <a:t>студии прикладного  творчества: «Умелые ручки»</a:t>
            </a:r>
          </a:p>
          <a:p>
            <a:r>
              <a:rPr lang="ru-RU" dirty="0" smtClean="0"/>
              <a:t> и народный коллектив «</a:t>
            </a:r>
            <a:r>
              <a:rPr lang="ru-RU" dirty="0" err="1" smtClean="0"/>
              <a:t>Коржевчане</a:t>
            </a:r>
            <a:r>
              <a:rPr lang="ru-RU" dirty="0" smtClean="0"/>
              <a:t>», </a:t>
            </a:r>
          </a:p>
          <a:p>
            <a:r>
              <a:rPr lang="ru-RU" dirty="0" smtClean="0"/>
              <a:t>агитбригада «Радуга», </a:t>
            </a:r>
          </a:p>
          <a:p>
            <a:r>
              <a:rPr lang="ru-RU" dirty="0" smtClean="0"/>
              <a:t>площадка выходного дня и клубы по интересам.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За 2016 год предоставлены:</a:t>
            </a:r>
          </a:p>
          <a:p>
            <a:r>
              <a:rPr lang="ru-RU" dirty="0" smtClean="0"/>
              <a:t>2304 справки о составе семьи с подтверждением регистрации граждан по данному адресу;</a:t>
            </a:r>
          </a:p>
          <a:p>
            <a:r>
              <a:rPr lang="ru-RU" dirty="0" smtClean="0"/>
              <a:t> Постановления администрации Коржевского сельского поселения Славянского района об утверждении схемы расположения земельного участка-45</a:t>
            </a:r>
          </a:p>
          <a:p>
            <a:r>
              <a:rPr lang="ru-RU" dirty="0" smtClean="0"/>
              <a:t>Постановления администрации Коржевского сельского поселения Славянского района о присвоении (уточнении) почтового адреса земельного участка-51</a:t>
            </a:r>
          </a:p>
          <a:p>
            <a:r>
              <a:rPr lang="ru-RU" dirty="0" smtClean="0"/>
              <a:t>Сведения из похозяйственной книги-61</a:t>
            </a:r>
          </a:p>
          <a:p>
            <a:r>
              <a:rPr lang="ru-RU" dirty="0" smtClean="0"/>
              <a:t>Выписка (и) из лицевого счета жилого (</a:t>
            </a:r>
            <a:r>
              <a:rPr lang="ru-RU" dirty="0" err="1" smtClean="0"/>
              <a:t>ых</a:t>
            </a:r>
            <a:r>
              <a:rPr lang="ru-RU" dirty="0" smtClean="0"/>
              <a:t>) помещения (</a:t>
            </a:r>
            <a:r>
              <a:rPr lang="ru-RU" dirty="0" err="1" smtClean="0"/>
              <a:t>ий</a:t>
            </a:r>
            <a:r>
              <a:rPr lang="ru-RU" dirty="0" smtClean="0"/>
              <a:t>), принадлежащего (их) заявителю и (или) членам его семьи на учете на праве собственности, фактически  занимаемого (</a:t>
            </a:r>
            <a:r>
              <a:rPr lang="ru-RU" dirty="0" err="1" smtClean="0"/>
              <a:t>ых</a:t>
            </a:r>
            <a:r>
              <a:rPr lang="ru-RU" dirty="0" smtClean="0"/>
              <a:t>) гражданином и (или) членами его семьи, состоящими на учете-63</a:t>
            </a:r>
          </a:p>
          <a:p>
            <a:r>
              <a:rPr lang="ru-RU" dirty="0" smtClean="0"/>
              <a:t>Принято нормативных правовых актов:</a:t>
            </a:r>
          </a:p>
          <a:p>
            <a:pPr lvl="0"/>
            <a:r>
              <a:rPr lang="ru-RU" dirty="0" smtClean="0"/>
              <a:t>Решений Совета-40</a:t>
            </a:r>
          </a:p>
          <a:p>
            <a:pPr lvl="0"/>
            <a:r>
              <a:rPr lang="ru-RU" dirty="0" smtClean="0"/>
              <a:t>Постановлений-271</a:t>
            </a:r>
          </a:p>
          <a:p>
            <a:pPr lvl="0"/>
            <a:r>
              <a:rPr lang="ru-RU" dirty="0" smtClean="0"/>
              <a:t>Распоряжений -135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Пользователь\Рабочий стол\отчет 2016 на 14.03\фото библ. 2016для схода граждан\Летние каникулы в библиотек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714356"/>
            <a:ext cx="7360519" cy="552293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Пользователь\Рабочий стол\отчет 2016 на 14.03\фото библ. 2016для схода граждан\урок мужества Малая Земля 4 февр. библиоте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3"/>
            <a:ext cx="5617203" cy="4214842"/>
          </a:xfrm>
          <a:prstGeom prst="rect">
            <a:avLst/>
          </a:prstGeom>
          <a:noFill/>
        </p:spPr>
      </p:pic>
      <p:pic>
        <p:nvPicPr>
          <p:cNvPr id="5" name="Picture 2" descr="C:\Documents and Settings\Пользователь\Рабочий стол\отчет 2016 на 14.03\фото библ. 2016для схода граждан\День православной книг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2786058"/>
            <a:ext cx="5429255" cy="407194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Пользователь\Рабочий стол\отчет 2016 на 14.03\фото библ. 2016для схода граждан\День православной молодёж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500042"/>
            <a:ext cx="7552174" cy="566580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4709160"/>
          </a:xfrm>
        </p:spPr>
        <p:txBody>
          <a:bodyPr/>
          <a:lstStyle/>
          <a:p>
            <a:r>
              <a:rPr lang="ru-RU" dirty="0" smtClean="0"/>
              <a:t>- в районном фестивале «Венок дружбы», </a:t>
            </a:r>
          </a:p>
          <a:p>
            <a:r>
              <a:rPr lang="ru-RU" dirty="0" smtClean="0"/>
              <a:t>- краевом фестивале  «Кубань поёт Пономаренко»,</a:t>
            </a:r>
          </a:p>
          <a:p>
            <a:r>
              <a:rPr lang="ru-RU" dirty="0" smtClean="0"/>
              <a:t>-в этнографической выставке «</a:t>
            </a:r>
            <a:r>
              <a:rPr lang="ru-RU" u="sng" dirty="0" smtClean="0">
                <a:hlinkClick r:id="rId2" tooltip="Казачий курень"/>
              </a:rPr>
              <a:t>Казачий курень</a:t>
            </a:r>
            <a:r>
              <a:rPr lang="ru-RU" dirty="0" smtClean="0"/>
              <a:t>», ко Дню города и района;</a:t>
            </a:r>
          </a:p>
          <a:p>
            <a:r>
              <a:rPr lang="ru-RU" dirty="0" smtClean="0"/>
              <a:t>- в фестивале «</a:t>
            </a:r>
            <a:r>
              <a:rPr lang="ru-RU" dirty="0" err="1" smtClean="0"/>
              <a:t>Картопляцэ</a:t>
            </a:r>
            <a:r>
              <a:rPr lang="ru-RU" dirty="0" smtClean="0"/>
              <a:t> не </a:t>
            </a:r>
            <a:r>
              <a:rPr lang="ru-RU" dirty="0" err="1" smtClean="0"/>
              <a:t>цыбуля</a:t>
            </a:r>
            <a:r>
              <a:rPr lang="ru-RU" dirty="0" smtClean="0"/>
              <a:t>», проводимого в этнографическом музее-комплексе  "Атамань"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Пользователь\Рабочий стол\отчет 2016 на 14.03\фото библ. 2016для схода граждан\Коржевская. общее фот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413631" cy="4375078"/>
          </a:xfrm>
          <a:prstGeom prst="rect">
            <a:avLst/>
          </a:prstGeom>
          <a:noFill/>
        </p:spPr>
      </p:pic>
      <p:pic>
        <p:nvPicPr>
          <p:cNvPr id="5" name="Picture 2" descr="C:\Documents and Settings\Пользователь\Рабочий стол\отчет 2016 на 14.03\фото библ. 2016для схода граждан\мероприятие по экологи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06" y="2730580"/>
            <a:ext cx="5500694" cy="41274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/>
              <a:t>ПЛАН на 2017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09252"/>
          </a:xfrm>
        </p:spPr>
        <p:txBody>
          <a:bodyPr>
            <a:normAutofit fontScale="92500"/>
          </a:bodyPr>
          <a:lstStyle/>
          <a:p>
            <a:r>
              <a:rPr lang="ru-RU" sz="2200" dirty="0" smtClean="0"/>
              <a:t>1.Замена водонапорной башни </a:t>
            </a:r>
            <a:r>
              <a:rPr lang="ru-RU" sz="2200" dirty="0" err="1" smtClean="0"/>
              <a:t>х.Шапарской</a:t>
            </a:r>
            <a:endParaRPr lang="ru-RU" sz="2200" dirty="0" smtClean="0"/>
          </a:p>
          <a:p>
            <a:r>
              <a:rPr lang="ru-RU" sz="2200" dirty="0" smtClean="0"/>
              <a:t>2.Участие в федеральной программе «Формирование современной городской среды на территории Коржевского сельского поселения»</a:t>
            </a:r>
          </a:p>
          <a:p>
            <a:r>
              <a:rPr lang="ru-RU" sz="2200" dirty="0" smtClean="0"/>
              <a:t>3.Асфальтирование ул.Советской, Фестивальной, Зеленой, Снайперов, Северной.</a:t>
            </a:r>
          </a:p>
          <a:p>
            <a:r>
              <a:rPr lang="ru-RU" sz="2200" dirty="0" smtClean="0"/>
              <a:t>4.Замена водопроводных сетей</a:t>
            </a:r>
          </a:p>
          <a:p>
            <a:r>
              <a:rPr lang="ru-RU" sz="2200" dirty="0" smtClean="0"/>
              <a:t>5.Закладка нового парка в честь 80 </a:t>
            </a:r>
            <a:r>
              <a:rPr lang="ru-RU" sz="2200" dirty="0" err="1" smtClean="0"/>
              <a:t>летия</a:t>
            </a:r>
            <a:r>
              <a:rPr lang="ru-RU" sz="2200" dirty="0" smtClean="0"/>
              <a:t> образования Краснодарского края</a:t>
            </a:r>
          </a:p>
          <a:p>
            <a:r>
              <a:rPr lang="ru-RU" sz="2200" dirty="0" smtClean="0"/>
              <a:t>6.В 2017 году СДК «Коржевский» планирует принять участие в государственной программе Краснодарского края «Развитие культуры» (ремонт отопления).</a:t>
            </a:r>
          </a:p>
          <a:p>
            <a:r>
              <a:rPr lang="ru-RU" sz="2200" dirty="0" smtClean="0"/>
              <a:t>7. Установка светофора по ул. Зеленой возле школы № 19 включена в план работ по обеспечению безопасности дорожного движения на 2017 год</a:t>
            </a:r>
          </a:p>
          <a:p>
            <a:r>
              <a:rPr lang="ru-RU" sz="2200" dirty="0" smtClean="0"/>
              <a:t>8. Установка уличных тренажеров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Выражаем благодарность за поддержку:</a:t>
            </a:r>
          </a:p>
          <a:p>
            <a:r>
              <a:rPr lang="ru-RU" dirty="0" smtClean="0"/>
              <a:t>Депутату Законодательного собрания Российской Федерации Демченко Ивану Ивановичу </a:t>
            </a:r>
          </a:p>
          <a:p>
            <a:r>
              <a:rPr lang="ru-RU" dirty="0" smtClean="0"/>
              <a:t>Депутату ЗСК Виктору Васильевичу </a:t>
            </a:r>
            <a:r>
              <a:rPr lang="ru-RU" dirty="0" err="1" smtClean="0"/>
              <a:t>Чернявскому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Главе муниципального образования Славянский район Роману Ивановичу </a:t>
            </a:r>
            <a:r>
              <a:rPr lang="ru-RU" dirty="0" err="1" smtClean="0"/>
              <a:t>Синяговскому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председателю Совета муниципального образования Славянский район Григорию Владимировичу Литовка, </a:t>
            </a:r>
          </a:p>
          <a:p>
            <a:r>
              <a:rPr lang="ru-RU" dirty="0" smtClean="0"/>
              <a:t>депутату по </a:t>
            </a:r>
            <a:r>
              <a:rPr lang="ru-RU" dirty="0" err="1" smtClean="0"/>
              <a:t>Коржевскому</a:t>
            </a:r>
            <a:r>
              <a:rPr lang="ru-RU" dirty="0" smtClean="0"/>
              <a:t> округу № 15 Елене Алексеевне </a:t>
            </a:r>
            <a:r>
              <a:rPr lang="ru-RU" dirty="0" err="1" smtClean="0"/>
              <a:t>Князьковой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генеральному директору АО «Агрокомплекс» имени Н.И.Ткачева Евгению Николаевичу Хворостине. </a:t>
            </a:r>
          </a:p>
          <a:p>
            <a:r>
              <a:rPr lang="ru-RU" dirty="0" smtClean="0"/>
              <a:t>Директору АО фирма «Агрокомплекс имени Н.И.Ткачева предприятие «Ордынское» Геннадию Алексеевичу </a:t>
            </a:r>
            <a:r>
              <a:rPr lang="ru-RU" dirty="0" err="1" smtClean="0"/>
              <a:t>Данилко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Всем спасибо за внимание.</a:t>
            </a:r>
            <a:endParaRPr lang="ru-RU" sz="8000" dirty="0"/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28604"/>
            <a:ext cx="7858180" cy="564360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8000" dirty="0" smtClean="0"/>
              <a:t>За 2016 год проведено 14 сессий. Были приняты нормативные акты :</a:t>
            </a:r>
          </a:p>
          <a:p>
            <a:r>
              <a:rPr lang="ru-RU" sz="7200" dirty="0" smtClean="0"/>
              <a:t>1.О внесении изменений в решение 14 сессии Совета Коржевского сельского поселения третьего созыва от 25декабря 2015 года №4 «О бюджете муниципального образования Коржевское сельское поселение на 2016 года»</a:t>
            </a:r>
          </a:p>
          <a:p>
            <a:r>
              <a:rPr lang="ru-RU" sz="7200" dirty="0" smtClean="0"/>
              <a:t>2.Об итогах конкурса «Лучший орган территориального общественного самоуправления»</a:t>
            </a:r>
          </a:p>
          <a:p>
            <a:r>
              <a:rPr lang="ru-RU" sz="7200" dirty="0" smtClean="0"/>
              <a:t>3.Об утверждении корректировки схемы газоснабжения хутора Коржевский Славянского района 24-К-ГСН</a:t>
            </a:r>
          </a:p>
          <a:p>
            <a:r>
              <a:rPr lang="ru-RU" sz="7200" dirty="0" smtClean="0"/>
              <a:t>4. Об утверждении тарифов для оказания платных услуг МКУ «Общественно-социальный центр Коржевский»</a:t>
            </a:r>
          </a:p>
          <a:p>
            <a:r>
              <a:rPr lang="ru-RU" sz="7200" dirty="0" smtClean="0"/>
              <a:t>5.О внесении изменений в решение 3 сессии Совета «Об административной комиссии Коржевского сельского поселения»</a:t>
            </a:r>
          </a:p>
          <a:p>
            <a:r>
              <a:rPr lang="ru-RU" sz="7200" dirty="0" smtClean="0"/>
              <a:t>6.О ежегодном отчете главы Коржевского сельского поселения о результатах своей деятельности и деятельности администрации Коржевского сельского поселения за 2015 год</a:t>
            </a:r>
          </a:p>
          <a:p>
            <a:r>
              <a:rPr lang="ru-RU" sz="7200" dirty="0" smtClean="0"/>
              <a:t>7.Об утверждении отчета по исполнению бюджета Коржевского сельского поселения</a:t>
            </a:r>
          </a:p>
          <a:p>
            <a:r>
              <a:rPr lang="ru-RU" sz="7200" dirty="0" smtClean="0"/>
              <a:t>8.Об утверждении Устава Коржевского сельского поселения Коржевского сельского поселения</a:t>
            </a:r>
          </a:p>
          <a:p>
            <a:r>
              <a:rPr lang="ru-RU" sz="7200" dirty="0" smtClean="0"/>
              <a:t> 9.О приеме бесхозного имущества в муниципальную собственность Коржевского сельского поселения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09318"/>
          </a:xfrm>
        </p:spPr>
        <p:txBody>
          <a:bodyPr>
            <a:normAutofit fontScale="40000" lnSpcReduction="20000"/>
          </a:bodyPr>
          <a:lstStyle/>
          <a:p>
            <a:r>
              <a:rPr lang="ru-RU" sz="4200" dirty="0" smtClean="0"/>
              <a:t>10.Об утверждении Положения о порядке проведения </a:t>
            </a:r>
            <a:r>
              <a:rPr lang="ru-RU" sz="4200" dirty="0" err="1" smtClean="0"/>
              <a:t>антикоррупционной</a:t>
            </a:r>
            <a:r>
              <a:rPr lang="ru-RU" sz="4200" dirty="0" smtClean="0"/>
              <a:t> экспертизы муниципальных правовых актов Коржевского сельского поселения</a:t>
            </a:r>
          </a:p>
          <a:p>
            <a:r>
              <a:rPr lang="ru-RU" sz="4200" dirty="0" smtClean="0"/>
              <a:t>11.Об утверждении структуры администрации Коржевского сельского поселения.</a:t>
            </a:r>
          </a:p>
          <a:p>
            <a:r>
              <a:rPr lang="ru-RU" sz="4200" dirty="0" smtClean="0"/>
              <a:t>12. О налоге на имущество физических лиц </a:t>
            </a:r>
          </a:p>
          <a:p>
            <a:r>
              <a:rPr lang="ru-RU" sz="4200" dirty="0" smtClean="0"/>
              <a:t>13.О внесении изменений в решение Совета от 13.11.2014 года № 1 «Об установлении земельного налога»</a:t>
            </a:r>
          </a:p>
          <a:p>
            <a:r>
              <a:rPr lang="ru-RU" sz="4200" dirty="0" smtClean="0"/>
              <a:t>14.Об утверждении плана проверки юридических лиц и индивидуальных предпринимателей при осуществлении муниципального контроля на 2017 год</a:t>
            </a:r>
          </a:p>
          <a:p>
            <a:r>
              <a:rPr lang="ru-RU" sz="4200" dirty="0" smtClean="0"/>
              <a:t>15.О передаче полномочий контрольно-счетного органа поселения  по осуществлению внешнего муниципального финансового контроля контрольно-счетной палате муниципального образования Славянский район</a:t>
            </a:r>
          </a:p>
          <a:p>
            <a:r>
              <a:rPr lang="ru-RU" sz="4200" dirty="0" smtClean="0"/>
              <a:t>16.О передаче МО Славянский район полномочий по организации теплоснабжения в границах Коржевского сельского поселения Славянского района</a:t>
            </a:r>
          </a:p>
          <a:p>
            <a:r>
              <a:rPr lang="ru-RU" sz="4200" dirty="0" smtClean="0"/>
              <a:t>17.О выполнении индикативного плана социально -экономического развития </a:t>
            </a:r>
          </a:p>
          <a:p>
            <a:r>
              <a:rPr lang="ru-RU" sz="4200" dirty="0" smtClean="0"/>
              <a:t>Коржевского сельского поселения Славянского района</a:t>
            </a:r>
          </a:p>
          <a:p>
            <a:r>
              <a:rPr lang="ru-RU" sz="4200" dirty="0" smtClean="0"/>
              <a:t>18. Об индикативном плане социально -экономического развития </a:t>
            </a:r>
          </a:p>
          <a:p>
            <a:r>
              <a:rPr lang="ru-RU" sz="4200" dirty="0" smtClean="0"/>
              <a:t>Коржевского сельского поселения Славянского района на 2016 год и на плановый период 2017-2018 годов</a:t>
            </a:r>
          </a:p>
          <a:p>
            <a:r>
              <a:rPr lang="ru-RU" sz="4200" dirty="0" smtClean="0"/>
              <a:t>19.О бюджете Коржевского сельского поселения Славянского района на 2017 год</a:t>
            </a:r>
          </a:p>
          <a:p>
            <a:r>
              <a:rPr lang="ru-RU" sz="4200" dirty="0" smtClean="0"/>
              <a:t>20.О плане работы Совета Коржевского сельского поселения Славянского района на 2017 год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1048</TotalTime>
  <Words>1804</Words>
  <Application>Microsoft Office PowerPoint</Application>
  <PresentationFormat>Экран (4:3)</PresentationFormat>
  <Paragraphs>188</Paragraphs>
  <Slides>77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77</vt:i4>
      </vt:variant>
    </vt:vector>
  </HeadingPairs>
  <TitlesOfParts>
    <vt:vector size="78" baseType="lpstr">
      <vt:lpstr>Апекс</vt:lpstr>
      <vt:lpstr>Расширенная сессия Совета Коржевского сельского поселения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Землеустройство и развитие личных подсобных хозяйств, развитие малого и среднего бизнеса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Паршина Галина Ивановна  ул. Молодежная, д. 2</vt:lpstr>
      <vt:lpstr>Буркот Светлана Ильинична,  ул. Славянская, д. 30</vt:lpstr>
      <vt:lpstr>Иванова Людмила Григорьевна, ул. Краснолдарская, д. 98</vt:lpstr>
      <vt:lpstr>Меркулова Любовь Григорьевна, ул. Зеленая, д. 33, кв. 1</vt:lpstr>
      <vt:lpstr>Жваков Петр Петрович, ул. Молодежная, д. 21, кв. 2</vt:lpstr>
      <vt:lpstr>Мироненко Николай Петрович,  ул. Школьная, д. 18, кв. 1</vt:lpstr>
      <vt:lpstr>Головятинский Алексей Иванович, ул. Восточная, д. 8, кв. 1</vt:lpstr>
      <vt:lpstr>Косиненко Игорь Яковлевич,  ул. Мирная, д. 6, кв. 2</vt:lpstr>
      <vt:lpstr>Таран Елена Алексеевна ул. Юбилейная, д. 45</vt:lpstr>
      <vt:lpstr>Ул. Солнечная, д. 2А</vt:lpstr>
      <vt:lpstr>Ул. Солнечная, д. 8</vt:lpstr>
      <vt:lpstr>Ул. Молодежная, д. 29</vt:lpstr>
      <vt:lpstr>Слайд 51</vt:lpstr>
      <vt:lpstr>Слайд 52</vt:lpstr>
      <vt:lpstr>Слайд 53</vt:lpstr>
      <vt:lpstr>Молодежь</vt:lpstr>
      <vt:lpstr>Слайд 55</vt:lpstr>
      <vt:lpstr>Слайд 56</vt:lpstr>
      <vt:lpstr>Слайд 57</vt:lpstr>
      <vt:lpstr>Слайд 58</vt:lpstr>
      <vt:lpstr>Спорт</vt:lpstr>
      <vt:lpstr>Слайд 60</vt:lpstr>
      <vt:lpstr>Слайд 61</vt:lpstr>
      <vt:lpstr>Культура  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ПЛАН на 2017 год </vt:lpstr>
      <vt:lpstr>Слайд 76</vt:lpstr>
      <vt:lpstr>Всем 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1</cp:lastModifiedBy>
  <cp:revision>106</cp:revision>
  <dcterms:created xsi:type="dcterms:W3CDTF">2016-02-26T13:08:16Z</dcterms:created>
  <dcterms:modified xsi:type="dcterms:W3CDTF">2025-04-13T08:15:05Z</dcterms:modified>
</cp:coreProperties>
</file>