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60" r:id="rId5"/>
    <p:sldId id="323" r:id="rId6"/>
    <p:sldId id="261" r:id="rId7"/>
    <p:sldId id="262" r:id="rId8"/>
    <p:sldId id="265" r:id="rId9"/>
    <p:sldId id="266" r:id="rId10"/>
    <p:sldId id="280" r:id="rId11"/>
    <p:sldId id="268" r:id="rId12"/>
    <p:sldId id="305" r:id="rId13"/>
    <p:sldId id="282" r:id="rId14"/>
    <p:sldId id="283" r:id="rId15"/>
    <p:sldId id="285" r:id="rId16"/>
    <p:sldId id="286" r:id="rId17"/>
    <p:sldId id="287" r:id="rId18"/>
    <p:sldId id="306" r:id="rId19"/>
    <p:sldId id="288" r:id="rId20"/>
    <p:sldId id="308" r:id="rId21"/>
    <p:sldId id="324" r:id="rId22"/>
    <p:sldId id="294" r:id="rId23"/>
    <p:sldId id="289" r:id="rId24"/>
    <p:sldId id="340" r:id="rId25"/>
    <p:sldId id="292" r:id="rId26"/>
    <p:sldId id="293" r:id="rId27"/>
    <p:sldId id="336" r:id="rId28"/>
    <p:sldId id="295" r:id="rId29"/>
    <p:sldId id="296" r:id="rId30"/>
    <p:sldId id="299" r:id="rId31"/>
    <p:sldId id="300" r:id="rId32"/>
    <p:sldId id="309" r:id="rId33"/>
    <p:sldId id="312" r:id="rId34"/>
    <p:sldId id="272" r:id="rId35"/>
    <p:sldId id="311" r:id="rId36"/>
    <p:sldId id="303" r:id="rId37"/>
    <p:sldId id="304" r:id="rId38"/>
    <p:sldId id="301" r:id="rId39"/>
    <p:sldId id="313" r:id="rId40"/>
    <p:sldId id="314" r:id="rId41"/>
    <p:sldId id="332" r:id="rId42"/>
    <p:sldId id="334" r:id="rId43"/>
    <p:sldId id="337" r:id="rId44"/>
    <p:sldId id="338" r:id="rId45"/>
    <p:sldId id="339" r:id="rId46"/>
    <p:sldId id="335" r:id="rId47"/>
    <p:sldId id="325" r:id="rId48"/>
    <p:sldId id="326" r:id="rId49"/>
    <p:sldId id="327" r:id="rId50"/>
    <p:sldId id="322" r:id="rId51"/>
    <p:sldId id="34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12CB-626F-4E4A-9B7C-777D31B23D4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25922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Расширенная сессия </a:t>
            </a:r>
            <a:br>
              <a:rPr lang="ru-RU" sz="4800" b="1" dirty="0" smtClean="0"/>
            </a:br>
            <a:r>
              <a:rPr lang="ru-RU" sz="4800" b="1" dirty="0" smtClean="0"/>
              <a:t>Совета Коржевского сельского поселения</a:t>
            </a:r>
            <a:endParaRPr lang="ru-RU" sz="4800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 b="10714"/>
          <a:stretch>
            <a:fillRect/>
          </a:stretch>
        </p:blipFill>
        <p:spPr bwMode="auto">
          <a:xfrm>
            <a:off x="3419872" y="260648"/>
            <a:ext cx="25907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Привлечено федеральных и краевых </a:t>
            </a:r>
            <a:r>
              <a:rPr lang="ru-RU" b="1" dirty="0"/>
              <a:t>средств  737 тысяч рублей</a:t>
            </a:r>
            <a:r>
              <a:rPr lang="ru-RU" dirty="0"/>
              <a:t>: </a:t>
            </a:r>
          </a:p>
          <a:p>
            <a:pPr algn="ctr"/>
            <a:r>
              <a:rPr lang="ru-RU" b="1" dirty="0"/>
              <a:t>- </a:t>
            </a:r>
            <a:r>
              <a:rPr lang="ru-RU" dirty="0"/>
              <a:t>по муниципальной программе «Комплексное развитие сельских территорий» (обустройство тротуара в парке по ул. Зеленая 27Б)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4040188" cy="639762"/>
          </a:xfrm>
        </p:spPr>
        <p:txBody>
          <a:bodyPr/>
          <a:lstStyle/>
          <a:p>
            <a:r>
              <a:rPr lang="ru-RU" dirty="0" smtClean="0"/>
              <a:t>Подсыпка щебнем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58016" y="5357826"/>
            <a:ext cx="4041775" cy="639762"/>
          </a:xfrm>
        </p:spPr>
        <p:txBody>
          <a:bodyPr/>
          <a:lstStyle/>
          <a:p>
            <a:r>
              <a:rPr lang="ru-RU" dirty="0" smtClean="0"/>
              <a:t>Ул. Зеленая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сессия 2024\Сесия 2023 год\2. Щебень\IMG_20231012_1319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71678"/>
            <a:ext cx="2896033" cy="3951288"/>
          </a:xfrm>
          <a:prstGeom prst="rect">
            <a:avLst/>
          </a:prstGeom>
          <a:noFill/>
        </p:spPr>
      </p:pic>
      <p:pic>
        <p:nvPicPr>
          <p:cNvPr id="12" name="Picture 2" descr="C:\Documents and Settings\Пользователь\Рабочий стол\сессия 2024\Сесия 2023 год\6. Дорога асфальт\IMG_20231030_140710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071546"/>
            <a:ext cx="2963466" cy="3951288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5191" y="2564904"/>
            <a:ext cx="327640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Благоустройство и жизнедеятельность поселения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4040188" cy="224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132856"/>
            <a:ext cx="4041775" cy="235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571" y="3140968"/>
            <a:ext cx="4041775" cy="23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сессия 2024\Сесия 2023 год\5.Остановка\IMG-20240118-WA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3951288" cy="3951288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сессия 2024\Сесия 2023 год\15. Светофор\IMG_20190423_151631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428736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Пользователь\Рабочий стол\сессия 2024\Сесия 2023 год\7. посадка деревья\IMG_20190402_153449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02731" cy="3736974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сессия 2024\Сесия 2023 год\7. посадка деревья\парк 0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643182"/>
            <a:ext cx="2963466" cy="3951288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 2024\Сесия 2023 год\11. корчевка пней\IMG_20231010_1008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0"/>
            <a:ext cx="2963466" cy="3951288"/>
          </a:xfrm>
          <a:prstGeom prst="rect">
            <a:avLst/>
          </a:prstGeom>
          <a:noFill/>
        </p:spPr>
      </p:pic>
      <p:pic>
        <p:nvPicPr>
          <p:cNvPr id="12" name="Picture 3" descr="C:\Documents and Settings\Пользователь\Рабочий стол\сессия 2024\Сесия 2023 год\11. корчевка пней\IMG_20231024_1136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786058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Пользователь\Рабочий стол\сессия 2024\Сесия 2023 год\13. ремонт дет.площ\IMG_20231011_142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2934359" cy="3951288"/>
          </a:xfrm>
          <a:prstGeom prst="rect">
            <a:avLst/>
          </a:prstGeom>
          <a:noFill/>
        </p:spPr>
      </p:pic>
      <p:pic>
        <p:nvPicPr>
          <p:cNvPr id="7175" name="Picture 7" descr="C:\Documents and Settings\Пользователь\Рабочий стол\сессия 2024\Сесия 2023 год\13. ремонт дет.площ\IMG_20220511_1627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428868"/>
            <a:ext cx="2963466" cy="3951288"/>
          </a:xfrm>
          <a:prstGeom prst="rect">
            <a:avLst/>
          </a:prstGeom>
          <a:noFill/>
        </p:spPr>
      </p:pic>
      <p:pic>
        <p:nvPicPr>
          <p:cNvPr id="17" name="Picture 2" descr="C:\Documents and Settings\Пользователь\Рабочий стол\сессия 2024\Сесия 2023 год\13. ремонт дет.площ\IMG_20220511_1618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57166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Пользователь\Рабочий стол\сессия 2024\Сесия 2023 год\14. покос, сбор веток по улицам\IMG_20200727_074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14290"/>
            <a:ext cx="3432722" cy="3229374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сессия 2024\Сесия 2023 год\14. покос, сбор веток по улицам\IMG_20200810_0824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14290"/>
            <a:ext cx="2749152" cy="3665536"/>
          </a:xfrm>
          <a:prstGeom prst="rect">
            <a:avLst/>
          </a:prstGeom>
          <a:noFill/>
        </p:spPr>
      </p:pic>
      <p:pic>
        <p:nvPicPr>
          <p:cNvPr id="12" name="Picture 2" descr="C:\Documents and Settings\Пользователь\Рабочий стол\сессия 2024\Сесия 2023 год\14. покос, сбор веток по улицам\IMG_20240119_092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2534838" cy="3379784"/>
          </a:xfrm>
          <a:prstGeom prst="rect">
            <a:avLst/>
          </a:prstGeom>
          <a:noFill/>
        </p:spPr>
      </p:pic>
      <p:pic>
        <p:nvPicPr>
          <p:cNvPr id="13" name="Picture 3" descr="C:\Documents and Settings\Пользователь\Рабочий стол\сессия 2024\Сесия 2023 год\14. покос, сбор веток по улицам\п.Зеленая 0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714620"/>
            <a:ext cx="2963466" cy="3951288"/>
          </a:xfrm>
          <a:prstGeom prst="rect">
            <a:avLst/>
          </a:prstGeom>
          <a:noFill/>
        </p:spPr>
      </p:pic>
      <p:pic>
        <p:nvPicPr>
          <p:cNvPr id="14" name="Picture 4" descr="C:\Documents and Settings\Пользователь\Рабочий стол\сессия 2024\Сесия 2023 год\16. уборка снега\2022 год 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2786058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Пользователь\Рабочий стол\сессия 2024\Сесия 2023 год\19. Субботники\договор диас3 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2963466" cy="3951288"/>
          </a:xfrm>
          <a:prstGeom prst="rect">
            <a:avLst/>
          </a:prstGeom>
          <a:noFill/>
        </p:spPr>
      </p:pic>
      <p:pic>
        <p:nvPicPr>
          <p:cNvPr id="9222" name="Picture 6" descr="C:\Documents and Settings\Пользователь\Рабочий стол\сессия 2024\Сесия 2023 год\19. Субботники\договор диас3 1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357298"/>
            <a:ext cx="2963466" cy="3951288"/>
          </a:xfrm>
          <a:prstGeom prst="rect">
            <a:avLst/>
          </a:prstGeom>
          <a:noFill/>
        </p:spPr>
      </p:pic>
      <p:pic>
        <p:nvPicPr>
          <p:cNvPr id="15" name="Picture 2" descr="C:\Documents and Settings\Пользователь\Рабочий стол\сессия 2024\Сесия 2023 год\19. Субботники\IMG_20200413_110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64318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Номинация «Лучший благоустроенный двор»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Фоко Надежда Григорьевна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Фролент Татьяна Николаевна</a:t>
            </a:r>
            <a:endParaRPr lang="ru-RU" dirty="0"/>
          </a:p>
        </p:txBody>
      </p:sp>
      <p:pic>
        <p:nvPicPr>
          <p:cNvPr id="7" name="Содержимое 6" descr="C:\Documents and Settings\Admin\Рабочий стол\2022 КОНКУРС\29 дом Молодежная\2022 год 040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14554"/>
            <a:ext cx="2285629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8" descr="C:\Documents and Settings\Admin\Рабочий стол\2022 КОНКУРС\29 дом Молодежная\2022 год 078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357562"/>
            <a:ext cx="2214578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Documents and Settings\Admin\Рабочий стол\2022 КОНКУРС\2 дом а Солнечная\2022 год 006.jpg"/>
          <p:cNvPicPr>
            <a:picLocks noGrp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2071678"/>
            <a:ext cx="2236447" cy="29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0" descr="C:\Documents and Settings\Admin\Рабочий стол\2022 КОНКУРС\2 дом а Солнечная\2022 год 018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3643314"/>
            <a:ext cx="2495163" cy="29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Номинация «Самая благоустроенная территория»</a:t>
            </a:r>
            <a:br>
              <a:rPr lang="ru-RU" sz="2400" dirty="0" smtClean="0"/>
            </a:br>
            <a:r>
              <a:rPr lang="ru-RU" sz="2400" dirty="0" smtClean="0"/>
              <a:t>Свято-Тихоновский храм</a:t>
            </a:r>
            <a:br>
              <a:rPr lang="ru-RU" sz="2400" dirty="0" smtClean="0"/>
            </a:br>
            <a:r>
              <a:rPr lang="ru-RU" sz="2400" dirty="0" smtClean="0"/>
              <a:t>Озивской Роман Федорович</a:t>
            </a:r>
            <a:endParaRPr lang="ru-RU" sz="2400" dirty="0"/>
          </a:p>
        </p:txBody>
      </p:sp>
      <p:pic>
        <p:nvPicPr>
          <p:cNvPr id="13" name="Содержимое 12" descr="C:\Users\1\Desktop\КОНКУРС\Храм\IMG_20230620_160448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736"/>
            <a:ext cx="296243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6" descr="D:\МКУ КОРЖЕВСКИЙ ЦЕНТР\16 - ХРАМ\Храм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71612"/>
            <a:ext cx="4040188" cy="294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3" descr="D:\МКУ КОРЖЕВСКИЙ ЦЕНТР\16 - ХРАМ\храм-2018...jpg"/>
          <p:cNvPicPr>
            <a:picLocks noGrp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826669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b="1" dirty="0"/>
              <a:t>На территории сельского поселения расположено 2 населенных пункта: хутор Коржевский и хутор Шапарской.</a:t>
            </a:r>
          </a:p>
          <a:p>
            <a:r>
              <a:rPr lang="ru-RU" b="1" dirty="0"/>
              <a:t>         Население поселения на 01.01 </a:t>
            </a:r>
            <a:r>
              <a:rPr lang="ru-RU" b="1" dirty="0" smtClean="0"/>
              <a:t>2024 </a:t>
            </a:r>
            <a:r>
              <a:rPr lang="ru-RU" b="1" dirty="0"/>
              <a:t>года составляет </a:t>
            </a:r>
            <a:r>
              <a:rPr lang="ru-RU" b="1" dirty="0" smtClean="0"/>
              <a:t>3870 </a:t>
            </a:r>
            <a:r>
              <a:rPr lang="ru-RU" b="1" dirty="0"/>
              <a:t>человек.</a:t>
            </a:r>
          </a:p>
          <a:p>
            <a:r>
              <a:rPr lang="ru-RU" b="1" dirty="0"/>
              <a:t>         По социально демографическим показателям 90 % русских. </a:t>
            </a:r>
          </a:p>
          <a:p>
            <a:r>
              <a:rPr lang="ru-RU" b="1" dirty="0"/>
              <a:t>         В </a:t>
            </a:r>
            <a:r>
              <a:rPr lang="ru-RU" b="1" dirty="0" smtClean="0"/>
              <a:t>2023 </a:t>
            </a:r>
            <a:r>
              <a:rPr lang="ru-RU" b="1" dirty="0"/>
              <a:t>году на территорию поселения прибыло всего </a:t>
            </a:r>
            <a:r>
              <a:rPr lang="ru-RU" b="1" dirty="0" smtClean="0"/>
              <a:t>44 семьи: в них 39 детей.</a:t>
            </a:r>
          </a:p>
          <a:p>
            <a:r>
              <a:rPr lang="ru-RU" b="1" i="1" dirty="0" smtClean="0"/>
              <a:t>Родилось 19 </a:t>
            </a:r>
            <a:r>
              <a:rPr lang="ru-RU" b="1" i="1" dirty="0"/>
              <a:t>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Номинация «Самая благоустроенная территория»</a:t>
            </a:r>
            <a:br>
              <a:rPr lang="ru-RU" sz="2400" dirty="0" smtClean="0"/>
            </a:br>
            <a:r>
              <a:rPr lang="ru-RU" sz="2400" dirty="0" smtClean="0"/>
              <a:t>Бейтман Асия Викторовна</a:t>
            </a:r>
            <a:endParaRPr lang="ru-RU" sz="2400" dirty="0"/>
          </a:p>
        </p:txBody>
      </p:sp>
      <p:pic>
        <p:nvPicPr>
          <p:cNvPr id="7" name="Содержимое 6" descr="C:\Users\1\Desktop\IMG-20230815-WA0100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C:\Users\1\Desktop\IMG_20230814_151814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357298"/>
            <a:ext cx="35401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7" descr="C:\Users\1\Desktop\IMG-20230815-WA0094.jpg"/>
          <p:cNvPicPr>
            <a:picLocks noGrp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786190"/>
            <a:ext cx="392909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Номинация «Лучший подъезд»</a:t>
            </a:r>
            <a:br>
              <a:rPr lang="ru-RU" sz="2400" dirty="0" smtClean="0"/>
            </a:br>
            <a:r>
              <a:rPr lang="ru-RU" sz="2400" dirty="0" smtClean="0"/>
              <a:t>ул. Солнечная д.12</a:t>
            </a:r>
            <a:br>
              <a:rPr lang="ru-RU" sz="2400" dirty="0" smtClean="0"/>
            </a:br>
            <a:r>
              <a:rPr lang="ru-RU" sz="2400" dirty="0" smtClean="0"/>
              <a:t>старшая дома Силявская Татьяна  Васильевна</a:t>
            </a:r>
            <a:endParaRPr lang="ru-RU" sz="2400" dirty="0"/>
          </a:p>
        </p:txBody>
      </p:sp>
      <p:pic>
        <p:nvPicPr>
          <p:cNvPr id="9" name="Содержимое 8" descr="C:\Users\1\Desktop\КОНКУРС\солнечная 12 под 3\IMG_20230602_101245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643050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esktop\КОНКУРС\солнечная 12 под 3\IMG_20230602_1012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571612"/>
            <a:ext cx="27492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9" descr="C:\Users\1\Desktop\КОНКУРС\солнечная 12 под 3\IMG_20230602_101317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214686"/>
            <a:ext cx="2643205" cy="34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Пользователь\Рабочий стол\Открытая сессия 2023\IMG-20230228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4038600" cy="2669963"/>
          </a:xfrm>
          <a:prstGeom prst="rect">
            <a:avLst/>
          </a:prstGeom>
          <a:noFill/>
        </p:spPr>
      </p:pic>
      <p:pic>
        <p:nvPicPr>
          <p:cNvPr id="18435" name="Picture 3" descr="C:\Documents and Settings\Пользователь\Рабочий стол\Открытая сессия 2023\IMG-20230228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85926"/>
            <a:ext cx="4038600" cy="2568998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Открытая сессия 2023\IMG-20230228-WA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786190"/>
            <a:ext cx="4898606" cy="228601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u="sng" dirty="0"/>
              <a:t>Землеустройство, развитие малого и среднего бизнеса, ЛПХ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Социальная сфера</a:t>
            </a:r>
            <a:endParaRPr lang="ru-RU" dirty="0"/>
          </a:p>
        </p:txBody>
      </p:sp>
      <p:pic>
        <p:nvPicPr>
          <p:cNvPr id="12290" name="Picture 2" descr="C:\Documents and Settings\Пользователь\Рабочий стол\сессия 2024\Сесия 2023 год\18. Узники\IMG_20230505_145058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2963466" cy="3951288"/>
          </a:xfrm>
          <a:prstGeom prst="rect">
            <a:avLst/>
          </a:prstGeom>
          <a:noFill/>
        </p:spPr>
      </p:pic>
      <p:pic>
        <p:nvPicPr>
          <p:cNvPr id="12291" name="Picture 3" descr="C:\Documents and Settings\Пользователь\Рабочий стол\сессия 2024\Сесия 2023 год\18. Узники\IMG_20230505_1515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714620"/>
            <a:ext cx="2963466" cy="3951288"/>
          </a:xfrm>
          <a:prstGeom prst="rect">
            <a:avLst/>
          </a:prstGeom>
          <a:noFill/>
        </p:spPr>
      </p:pic>
      <p:pic>
        <p:nvPicPr>
          <p:cNvPr id="11" name="Picture 3" descr="C:\Documents and Settings\Пользователь\Рабочий стол\сессия 2024\Сесия 2023 год\18. Узники\IMG_20231219_094208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357298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Пользователь\Рабочий стол\Открытая сессия 2023\IMG-20221229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Открытая сессия 2023\IMG-20230302-WA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714356"/>
            <a:ext cx="4038600" cy="2321993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Открытая сессия 2023\IMG-20230302-WA0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7676" y="3500438"/>
            <a:ext cx="5299850" cy="2401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населения</a:t>
            </a:r>
            <a:endParaRPr lang="ru-RU" dirty="0"/>
          </a:p>
        </p:txBody>
      </p:sp>
      <p:pic>
        <p:nvPicPr>
          <p:cNvPr id="8195" name="Picture 3" descr="C:\Documents and Settings\Пользователь\Рабочий стол\сессия2022\P1100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4038600" cy="2570201"/>
          </a:xfrm>
          <a:prstGeom prst="rect">
            <a:avLst/>
          </a:prstGeom>
          <a:noFill/>
        </p:spPr>
      </p:pic>
      <p:pic>
        <p:nvPicPr>
          <p:cNvPr id="11" name="Picture 5" descr="C:\Documents and Settings\Пользователь\Рабочий стол\сессия2022\P1100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929066"/>
            <a:ext cx="4038600" cy="251083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сессия 2024\Сесия 2023 год\17. МЧС\IMG_20220412_084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5756" y="1886830"/>
            <a:ext cx="2963487" cy="395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сессия2022\P111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4038600" cy="2522415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сессия2022\P111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038600" cy="2515312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2022\P11008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643314"/>
            <a:ext cx="4038600" cy="2692400"/>
          </a:xfrm>
          <a:prstGeom prst="rect">
            <a:avLst/>
          </a:prstGeom>
          <a:noFill/>
        </p:spPr>
      </p:pic>
      <p:pic>
        <p:nvPicPr>
          <p:cNvPr id="6" name="Picture 1" descr="C:\Documents and Settings\Пользователь\Рабочий стол\сессия 2024\Сесия 2023 год\22. установка оповещателией\IMG_20231221_105947_BURST001_COV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64318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Всего на первичном воинском учете в поселении  на 01.01.2024 состоит 821человека,из них призывного возраста </a:t>
            </a:r>
            <a:r>
              <a:rPr lang="ru-RU" b="1" dirty="0" smtClean="0"/>
              <a:t>75</a:t>
            </a:r>
            <a:r>
              <a:rPr lang="ru-RU" dirty="0" smtClean="0"/>
              <a:t> граждан</a:t>
            </a:r>
          </a:p>
          <a:p>
            <a:r>
              <a:rPr lang="ru-RU" dirty="0" smtClean="0"/>
              <a:t>В настоящее время из солдат срочников проходят службу </a:t>
            </a:r>
            <a:r>
              <a:rPr lang="ru-RU" b="1" dirty="0" smtClean="0"/>
              <a:t>9 </a:t>
            </a:r>
            <a:r>
              <a:rPr lang="ru-RU" dirty="0" smtClean="0"/>
              <a:t>человек.</a:t>
            </a:r>
            <a:endParaRPr lang="ru-RU" dirty="0"/>
          </a:p>
        </p:txBody>
      </p:sp>
      <p:pic>
        <p:nvPicPr>
          <p:cNvPr id="5" name="Picture 7" descr="C:\Documents and Settings\Пользователь\Рабочий стол\сессия 2024\IMG_20230509_101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Воинский учет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285728"/>
            <a:ext cx="4143404" cy="621508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Арестов Александр Сергеевич</a:t>
            </a:r>
          </a:p>
          <a:p>
            <a:r>
              <a:rPr lang="ru-RU" sz="1600" b="1" dirty="0" smtClean="0"/>
              <a:t>Авдонин Дмитрий Николаевич</a:t>
            </a:r>
          </a:p>
          <a:p>
            <a:r>
              <a:rPr lang="ru-RU" sz="1600" b="1" dirty="0" smtClean="0"/>
              <a:t>Багний Александр Иванович</a:t>
            </a:r>
          </a:p>
          <a:p>
            <a:r>
              <a:rPr lang="ru-RU" sz="1600" b="1" dirty="0" smtClean="0"/>
              <a:t>Бондарь Иван Геннадьевич</a:t>
            </a:r>
          </a:p>
          <a:p>
            <a:r>
              <a:rPr lang="ru-RU" sz="1600" b="1" dirty="0" smtClean="0"/>
              <a:t>Белкин Александр Викторович</a:t>
            </a:r>
          </a:p>
          <a:p>
            <a:r>
              <a:rPr lang="ru-RU" sz="1600" b="1" dirty="0" smtClean="0"/>
              <a:t>Бузин Сергей Васильевич</a:t>
            </a:r>
          </a:p>
          <a:p>
            <a:r>
              <a:rPr lang="ru-RU" sz="1600" b="1" dirty="0" smtClean="0"/>
              <a:t>Васькин Андрей Владимирович</a:t>
            </a:r>
          </a:p>
          <a:p>
            <a:r>
              <a:rPr lang="ru-RU" sz="1600" b="1" dirty="0" smtClean="0"/>
              <a:t>Великий Сергей Тенгизович</a:t>
            </a:r>
          </a:p>
          <a:p>
            <a:r>
              <a:rPr lang="ru-RU" sz="1600" b="1" dirty="0" smtClean="0"/>
              <a:t>Великий Алексей Сергеевич</a:t>
            </a:r>
          </a:p>
          <a:p>
            <a:r>
              <a:rPr lang="ru-RU" sz="1600" b="1" dirty="0" smtClean="0"/>
              <a:t>Воробьёв Михаил Александрович</a:t>
            </a:r>
          </a:p>
          <a:p>
            <a:r>
              <a:rPr lang="ru-RU" sz="1600" b="1" dirty="0" smtClean="0"/>
              <a:t>Воронин Андрей Алексеевич</a:t>
            </a:r>
          </a:p>
          <a:p>
            <a:r>
              <a:rPr lang="ru-RU" sz="1600" b="1" dirty="0" smtClean="0"/>
              <a:t>Воронин Николай Алексеевич</a:t>
            </a:r>
          </a:p>
          <a:p>
            <a:r>
              <a:rPr lang="ru-RU" sz="1600" b="1" dirty="0" smtClean="0"/>
              <a:t>Гекало Вячеслав Викторович</a:t>
            </a:r>
          </a:p>
          <a:p>
            <a:r>
              <a:rPr lang="ru-RU" sz="1600" b="1" dirty="0" smtClean="0"/>
              <a:t>Гордиюк Михаил Николаевич</a:t>
            </a:r>
          </a:p>
          <a:p>
            <a:r>
              <a:rPr lang="ru-RU" sz="1600" b="1" dirty="0" smtClean="0"/>
              <a:t>Горшенин Сергей Юрьевич</a:t>
            </a:r>
          </a:p>
          <a:p>
            <a:r>
              <a:rPr lang="ru-RU" sz="1600" b="1" dirty="0" smtClean="0"/>
              <a:t>Дацко Александр Анатольевич</a:t>
            </a:r>
          </a:p>
          <a:p>
            <a:r>
              <a:rPr lang="ru-RU" sz="1600" b="1" dirty="0" smtClean="0"/>
              <a:t>Дронов Егор Владимирович</a:t>
            </a:r>
          </a:p>
          <a:p>
            <a:r>
              <a:rPr lang="ru-RU" sz="1600" b="1" dirty="0" smtClean="0"/>
              <a:t>Екимчев  Дмитрий Александрович</a:t>
            </a:r>
          </a:p>
          <a:p>
            <a:r>
              <a:rPr lang="ru-RU" sz="1600" b="1" dirty="0" smtClean="0"/>
              <a:t>Елизаров Константин Андреевич</a:t>
            </a:r>
          </a:p>
          <a:p>
            <a:endParaRPr lang="ru-RU" sz="1600" b="1" dirty="0" smtClean="0"/>
          </a:p>
          <a:p>
            <a:endParaRPr lang="ru-RU" sz="1600" b="1" dirty="0" smtClean="0"/>
          </a:p>
        </p:txBody>
      </p:sp>
      <p:pic>
        <p:nvPicPr>
          <p:cNvPr id="3075" name="Picture 3" descr="C:\Documents and Settings\Пользователь\Рабочий стол\Открытая сессия 2023\IMG-20230222-WA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7166"/>
            <a:ext cx="2089562" cy="2786082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Банер 23 февраля\IMG-20240122-WA0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3214686"/>
            <a:ext cx="2505079" cy="3340105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Банер 23 февраля\IMG-20240122-WA01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6124"/>
            <a:ext cx="2558657" cy="341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42852"/>
            <a:ext cx="4471990" cy="65722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Катков Алексей Анатольевич</a:t>
            </a:r>
          </a:p>
          <a:p>
            <a:r>
              <a:rPr lang="ru-RU" sz="1800" b="1" dirty="0" smtClean="0"/>
              <a:t>Кравченко Виктор Александрович</a:t>
            </a:r>
          </a:p>
          <a:p>
            <a:r>
              <a:rPr lang="ru-RU" sz="1800" b="1" dirty="0" smtClean="0"/>
              <a:t>Крячёк Артём Сергеевич </a:t>
            </a:r>
          </a:p>
          <a:p>
            <a:r>
              <a:rPr lang="ru-RU" sz="1800" b="1" dirty="0" smtClean="0"/>
              <a:t>Лесков Андрей Владимирович</a:t>
            </a:r>
          </a:p>
          <a:p>
            <a:r>
              <a:rPr lang="ru-RU" sz="1800" b="1" dirty="0" smtClean="0"/>
              <a:t>Медведев Максим Николаевич</a:t>
            </a:r>
          </a:p>
          <a:p>
            <a:r>
              <a:rPr lang="ru-RU" sz="1800" b="1" dirty="0" smtClean="0"/>
              <a:t>Москаленко Юрий Николаевич </a:t>
            </a:r>
          </a:p>
          <a:p>
            <a:r>
              <a:rPr lang="ru-RU" sz="1800" b="1" dirty="0" smtClean="0"/>
              <a:t>Мут Евгений Федорович</a:t>
            </a:r>
          </a:p>
          <a:p>
            <a:r>
              <a:rPr lang="ru-RU" sz="1800" b="1" dirty="0" smtClean="0"/>
              <a:t>Насташиц Александр Евгеньевич</a:t>
            </a:r>
          </a:p>
          <a:p>
            <a:r>
              <a:rPr lang="ru-RU" sz="1800" b="1" dirty="0" smtClean="0"/>
              <a:t>Неустроев Константин Михайлович</a:t>
            </a:r>
          </a:p>
          <a:p>
            <a:r>
              <a:rPr lang="ru-RU" sz="1800" b="1" dirty="0" smtClean="0"/>
              <a:t>Павлов Дмитрий Николаевич</a:t>
            </a:r>
          </a:p>
          <a:p>
            <a:r>
              <a:rPr lang="ru-RU" sz="1800" b="1" dirty="0" smtClean="0"/>
              <a:t>Панасенко Анатолий Владимирович</a:t>
            </a:r>
          </a:p>
          <a:p>
            <a:r>
              <a:rPr lang="ru-RU" sz="1800" b="1" dirty="0" smtClean="0"/>
              <a:t>Петенев Владимир Александрович</a:t>
            </a:r>
          </a:p>
          <a:p>
            <a:r>
              <a:rPr lang="ru-RU" sz="1800" b="1" dirty="0" smtClean="0"/>
              <a:t>Попов Евгений Александрович</a:t>
            </a:r>
          </a:p>
          <a:p>
            <a:r>
              <a:rPr lang="ru-RU" sz="1800" b="1" dirty="0" smtClean="0"/>
              <a:t>Поспелов Дмитрий Андреевич</a:t>
            </a:r>
          </a:p>
          <a:p>
            <a:r>
              <a:rPr lang="ru-RU" sz="1800" b="1" dirty="0" smtClean="0"/>
              <a:t>Радченко Сергей Борисович</a:t>
            </a:r>
          </a:p>
          <a:p>
            <a:r>
              <a:rPr lang="ru-RU" sz="1800" b="1" dirty="0" smtClean="0"/>
              <a:t>Ракин Андрей Юрьевич</a:t>
            </a:r>
          </a:p>
          <a:p>
            <a:r>
              <a:rPr lang="ru-RU" sz="1800" b="1" dirty="0" smtClean="0"/>
              <a:t>Ревуцкий Вадим Павлович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3315" name="Picture 3" descr="C:\Documents and Settings\Пользователь\Рабочий стол\Банер 23 февраля\IMG-20240123-WA0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85728"/>
            <a:ext cx="2303876" cy="3071834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Банер 23 февраля\IMG-20240126-WA0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00438"/>
            <a:ext cx="2407451" cy="3209935"/>
          </a:xfrm>
          <a:prstGeom prst="rect">
            <a:avLst/>
          </a:prstGeom>
          <a:noFill/>
        </p:spPr>
      </p:pic>
      <p:pic>
        <p:nvPicPr>
          <p:cNvPr id="10" name="Picture 4" descr="C:\Documents and Settings\Пользователь\Рабочий стол\Банер 23 февраля\IMG-20240128-WA00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398732"/>
            <a:ext cx="2104877" cy="277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2023 году в администрацию поступило 57письменных обращений граждан, 170 устных, 49 человек побывали на приеме у главы поселения, специалистами поселения принят 131 житель,161 телефонных звонков. </a:t>
            </a:r>
            <a:endParaRPr lang="ru-RU" b="1" dirty="0" smtClean="0"/>
          </a:p>
          <a:p>
            <a:pPr algn="ctr"/>
            <a:r>
              <a:rPr lang="ru-RU" b="1" dirty="0" smtClean="0"/>
              <a:t>По </a:t>
            </a:r>
            <a:r>
              <a:rPr lang="ru-RU" b="1" dirty="0"/>
              <a:t>всем вопросам даны полные разъяснения.</a:t>
            </a:r>
          </a:p>
          <a:p>
            <a:endParaRPr lang="ru-RU" dirty="0"/>
          </a:p>
        </p:txBody>
      </p:sp>
      <p:pic>
        <p:nvPicPr>
          <p:cNvPr id="6" name="Picture 2" descr="C:\Documents and Settings\Пользователь\Рабочий стол\Открытая сессия 2023\IMG-20230302-WA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928670"/>
            <a:ext cx="4038600" cy="1815708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Открытая сессия 2023\IMG-20230302-WA0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714752"/>
            <a:ext cx="4038600" cy="181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285728"/>
            <a:ext cx="3543296" cy="47149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Романенко Павел Павлович</a:t>
            </a:r>
          </a:p>
          <a:p>
            <a:r>
              <a:rPr lang="ru-RU" sz="1600" b="1" dirty="0" smtClean="0"/>
              <a:t>Романенко Антон Павлович</a:t>
            </a:r>
          </a:p>
          <a:p>
            <a:r>
              <a:rPr lang="ru-RU" sz="1600" b="1" dirty="0" smtClean="0"/>
              <a:t>Семеновых Юрий Александрович</a:t>
            </a:r>
          </a:p>
          <a:p>
            <a:r>
              <a:rPr lang="ru-RU" sz="1600" b="1" dirty="0" smtClean="0"/>
              <a:t>Сингуров Дмитрий Николаевич</a:t>
            </a:r>
          </a:p>
          <a:p>
            <a:r>
              <a:rPr lang="ru-RU" sz="1600" b="1" dirty="0" smtClean="0"/>
              <a:t>Соловьев Станислав Владимирович</a:t>
            </a:r>
          </a:p>
          <a:p>
            <a:r>
              <a:rPr lang="ru-RU" sz="1600" b="1" dirty="0" smtClean="0"/>
              <a:t>Соловьев Дмитрий Владимирович Сутулов Александр Николаевич</a:t>
            </a:r>
          </a:p>
          <a:p>
            <a:r>
              <a:rPr lang="ru-RU" sz="1600" b="1" dirty="0" smtClean="0"/>
              <a:t>Трушков Анатолий Анатольевич</a:t>
            </a:r>
          </a:p>
          <a:p>
            <a:r>
              <a:rPr lang="ru-RU" sz="1600" b="1" dirty="0" smtClean="0"/>
              <a:t>Усов Николай Викторович</a:t>
            </a:r>
          </a:p>
          <a:p>
            <a:r>
              <a:rPr lang="ru-RU" sz="1600" b="1" dirty="0" smtClean="0"/>
              <a:t>Фролов Валерий Иванович</a:t>
            </a:r>
          </a:p>
          <a:p>
            <a:r>
              <a:rPr lang="ru-RU" sz="1600" b="1" dirty="0" smtClean="0"/>
              <a:t>Четвериков Виктор Викторович </a:t>
            </a:r>
          </a:p>
          <a:p>
            <a:r>
              <a:rPr lang="ru-RU" sz="1600" b="1" dirty="0" smtClean="0"/>
              <a:t>Швагер Вадим Сергеевич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4341" name="Picture 5" descr="C:\Documents and Settings\Пользователь\Рабочий стол\Банер 23 февраля\IMG-20240127-WA0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142852"/>
            <a:ext cx="2303876" cy="3071834"/>
          </a:xfrm>
          <a:prstGeom prst="rect">
            <a:avLst/>
          </a:prstGeom>
          <a:noFill/>
        </p:spPr>
      </p:pic>
      <p:pic>
        <p:nvPicPr>
          <p:cNvPr id="13" name="Picture 3" descr="C:\Documents and Settings\Пользователь\Рабочий стол\Банер 23 февраля\IMG-20240122-WA01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85728"/>
            <a:ext cx="1957435" cy="3482981"/>
          </a:xfrm>
          <a:prstGeom prst="rect">
            <a:avLst/>
          </a:prstGeom>
          <a:noFill/>
        </p:spPr>
      </p:pic>
      <p:pic>
        <p:nvPicPr>
          <p:cNvPr id="14" name="Picture 2" descr="C:\Documents and Settings\Пользователь\Рабочий стол\Банер 23 февраля\IMG-20240122-WA0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214686"/>
            <a:ext cx="2505079" cy="3340105"/>
          </a:xfrm>
          <a:prstGeom prst="rect">
            <a:avLst/>
          </a:prstGeom>
          <a:noFill/>
        </p:spPr>
      </p:pic>
      <p:pic>
        <p:nvPicPr>
          <p:cNvPr id="6" name="Picture 4" descr="C:\Documents and Settings\Пользователь\Рабочий стол\Банер 23 февраля\IMG-20240122-WA01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3071810"/>
            <a:ext cx="262532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 проявленные отвагу и мужество многие имеют государственные награды: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Горшенин Сергей Юрьевич</a:t>
            </a:r>
          </a:p>
          <a:p>
            <a:r>
              <a:rPr lang="ru-RU" sz="1600" b="1" dirty="0" smtClean="0"/>
              <a:t>Елизаров Константин Андреевич</a:t>
            </a:r>
          </a:p>
          <a:p>
            <a:r>
              <a:rPr lang="ru-RU" sz="1600" b="1" dirty="0" smtClean="0"/>
              <a:t>Лесков Андрей Владимирович</a:t>
            </a:r>
          </a:p>
          <a:p>
            <a:r>
              <a:rPr lang="ru-RU" sz="1600" b="1" dirty="0" smtClean="0"/>
              <a:t>Васькин Андрей Владимирович</a:t>
            </a:r>
          </a:p>
          <a:p>
            <a:r>
              <a:rPr lang="ru-RU" sz="1600" b="1" dirty="0" smtClean="0"/>
              <a:t>Великий Сергей Тенгизович</a:t>
            </a:r>
          </a:p>
          <a:p>
            <a:r>
              <a:rPr lang="ru-RU" sz="1600" b="1" dirty="0" smtClean="0"/>
              <a:t>Медведев Максим Николаевич</a:t>
            </a:r>
          </a:p>
          <a:p>
            <a:r>
              <a:rPr lang="ru-RU" sz="1600" b="1" dirty="0" smtClean="0"/>
              <a:t>Екимчев Дмитрий Александрович</a:t>
            </a:r>
          </a:p>
          <a:p>
            <a:r>
              <a:rPr lang="ru-RU" sz="1600" b="1" dirty="0" smtClean="0"/>
              <a:t>Гекало Вячеслав Викторович</a:t>
            </a:r>
          </a:p>
          <a:p>
            <a:r>
              <a:rPr lang="ru-RU" sz="1600" b="1" dirty="0" smtClean="0"/>
              <a:t>Багний Александр Иванович</a:t>
            </a:r>
          </a:p>
          <a:p>
            <a:r>
              <a:rPr lang="ru-RU" sz="1600" b="1" dirty="0" smtClean="0"/>
              <a:t>Соловьев Станислав Владимирович</a:t>
            </a:r>
          </a:p>
          <a:p>
            <a:r>
              <a:rPr lang="ru-RU" sz="1600" b="1" dirty="0" smtClean="0"/>
              <a:t>Радченко </a:t>
            </a:r>
            <a:r>
              <a:rPr lang="ru-RU" sz="1600" b="1" dirty="0"/>
              <a:t>С</a:t>
            </a:r>
            <a:r>
              <a:rPr lang="ru-RU" sz="1600" b="1" dirty="0" smtClean="0"/>
              <a:t>ергей Борисович</a:t>
            </a:r>
          </a:p>
          <a:p>
            <a:r>
              <a:rPr lang="ru-RU" sz="1600" b="1" dirty="0" smtClean="0"/>
              <a:t>Романенко Антон Павлович</a:t>
            </a:r>
          </a:p>
          <a:p>
            <a:r>
              <a:rPr lang="ru-RU" sz="1600" b="1" dirty="0" smtClean="0"/>
              <a:t>Романенко Павел Павлович</a:t>
            </a:r>
            <a:endParaRPr lang="ru-RU" sz="1600" b="1" dirty="0"/>
          </a:p>
          <a:p>
            <a:r>
              <a:rPr lang="ru-RU" sz="1600" b="1" dirty="0" smtClean="0"/>
              <a:t>Кравченко Виктор Александрович</a:t>
            </a:r>
            <a:endParaRPr lang="ru-RU" sz="1600" b="1" dirty="0"/>
          </a:p>
        </p:txBody>
      </p:sp>
      <p:pic>
        <p:nvPicPr>
          <p:cNvPr id="16386" name="Picture 2" descr="C:\Documents and Settings\Пользователь\Рабочий стол\Банер 23 февраля\IMG-20240122-WA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857232"/>
            <a:ext cx="1994502" cy="2968789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Банер 23 февраля\IMG-20240122-WA0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357298"/>
            <a:ext cx="2086186" cy="4525963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Банер 23 февраля\IMG-20230928-WA0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3643314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Банер 23 февраля\IMG-20240126-WA00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857364"/>
            <a:ext cx="2891373" cy="4525963"/>
          </a:xfrm>
          <a:prstGeom prst="rect">
            <a:avLst/>
          </a:prstGeom>
          <a:noFill/>
        </p:spPr>
      </p:pic>
      <p:pic>
        <p:nvPicPr>
          <p:cNvPr id="19459" name="Picture 3" descr="C:\Documents and Settings\Пользователь\Рабочий стол\Банер 23 февраля\IMG-20240126-WA0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142852"/>
            <a:ext cx="2036683" cy="4525963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Банер 23 февраля\IMG-20240122-WA0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3116"/>
            <a:ext cx="2545854" cy="4525963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Банер 23 февраля\IMG-20240122-WA0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0"/>
            <a:ext cx="3107928" cy="3482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Рабочий стол\сессия 2024\IMG-20240205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сессия 2024\IMG-20240205-WA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0522" y="285729"/>
            <a:ext cx="2571768" cy="3429024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 2024\IMG-20240205-WA00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357562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ессия 2024\IMG-20240205-WA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2643182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Молодёжная </a:t>
            </a:r>
            <a:r>
              <a:rPr lang="ru-RU" b="1" dirty="0" smtClean="0"/>
              <a:t>политика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142984"/>
            <a:ext cx="5664217" cy="31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929066"/>
            <a:ext cx="4038600" cy="26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904040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57166"/>
            <a:ext cx="4038600" cy="26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35756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038600" cy="2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14298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929066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4290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64331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1442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000108"/>
            <a:ext cx="3119099" cy="39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64331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5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50004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C:\Documents and Settings\Пользователь\Рабочий стол\распечатка\IMG-20230425-WA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928934"/>
            <a:ext cx="4038600" cy="3028950"/>
          </a:xfrm>
          <a:prstGeom prst="rect">
            <a:avLst/>
          </a:prstGeom>
          <a:noFill/>
        </p:spPr>
      </p:pic>
      <p:pic>
        <p:nvPicPr>
          <p:cNvPr id="19" name="Picture 3" descr="C:\Documents and Settings\Пользователь\Рабочий стол\распечатка\IMG-20230118-WA00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4285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143248"/>
            <a:ext cx="4038600" cy="30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271462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71479"/>
            <a:ext cx="2928958" cy="407196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- 13 предвыборных сходов граждан;</a:t>
            </a:r>
          </a:p>
          <a:p>
            <a:r>
              <a:rPr lang="ru-RU" b="1" dirty="0" smtClean="0"/>
              <a:t>   </a:t>
            </a:r>
            <a:r>
              <a:rPr lang="ru-RU" b="1" dirty="0"/>
              <a:t>-5 сходов  проведено точечно (многоквартирные дома, улицы по устным заявлениям граждан);</a:t>
            </a:r>
          </a:p>
          <a:p>
            <a:r>
              <a:rPr lang="ru-RU" b="1" dirty="0"/>
              <a:t>-6 приемов депутатом Совета муниципального образования Славянский район по Коржевскому одномандатному округу № 15 Еленой Алексеевной Князьковой;</a:t>
            </a:r>
          </a:p>
          <a:p>
            <a:r>
              <a:rPr lang="ru-RU" b="1" dirty="0"/>
              <a:t>-14 приемов депутатами </a:t>
            </a:r>
            <a:r>
              <a:rPr lang="ru-RU" b="1" dirty="0" smtClean="0"/>
              <a:t>Совета Коржевского </a:t>
            </a:r>
            <a:r>
              <a:rPr lang="ru-RU" b="1" dirty="0"/>
              <a:t>сельского поселения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1928802"/>
            <a:ext cx="2608654" cy="34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714752"/>
            <a:ext cx="4038600" cy="29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28604"/>
            <a:ext cx="3181344" cy="3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12289" name="Picture 1" descr="C:\Documents and Settings\Пользователь\Рабочий стол\сессия 2024\IMG-20230613-WA0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2880128" cy="3840171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сессия 2024\IMG-20230615-WA01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4770" y="928671"/>
            <a:ext cx="2786082" cy="3714776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ессия 2024\IMG-20230614-WA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Пользователь\Рабочий стол\сессия 2024\IMG_20230404_103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038600" cy="3028950"/>
          </a:xfrm>
          <a:prstGeom prst="rect">
            <a:avLst/>
          </a:prstGeom>
          <a:noFill/>
        </p:spPr>
      </p:pic>
      <p:pic>
        <p:nvPicPr>
          <p:cNvPr id="74755" name="Picture 3" descr="C:\Documents and Settings\Пользователь\Рабочий стол\сессия 2024\IMG_20230427_140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57148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5" descr="C:\Documents and Settings\Пользователь\Рабочий стол\сессия 2024\IMG_20230430_1944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357562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C:\Documents and Settings\Пользователь\Рабочий стол\сессия 2024\IMG_20230509_094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4038600" cy="3028950"/>
          </a:xfrm>
          <a:prstGeom prst="rect">
            <a:avLst/>
          </a:prstGeom>
          <a:noFill/>
        </p:spPr>
      </p:pic>
      <p:pic>
        <p:nvPicPr>
          <p:cNvPr id="72712" name="Picture 8" descr="C:\Documents and Settings\Пользователь\Рабочий стол\сессия 2024\IMG_20230509_103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66"/>
            <a:ext cx="4038600" cy="3028950"/>
          </a:xfrm>
          <a:prstGeom prst="rect">
            <a:avLst/>
          </a:prstGeom>
          <a:noFill/>
        </p:spPr>
      </p:pic>
      <p:pic>
        <p:nvPicPr>
          <p:cNvPr id="17" name="Picture 2" descr="C:\Documents and Settings\Пользователь\Рабочий стол\сессия 2024\IMG_20230509_104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429000"/>
            <a:ext cx="4038600" cy="3028950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8576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C:\Documents and Settings\Пользователь\Рабочий стол\сессия 2024\IMG_20230509_113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642918"/>
            <a:ext cx="4038600" cy="3028950"/>
          </a:xfrm>
          <a:prstGeom prst="rect">
            <a:avLst/>
          </a:prstGeom>
          <a:noFill/>
        </p:spPr>
      </p:pic>
      <p:pic>
        <p:nvPicPr>
          <p:cNvPr id="757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21468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92893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57148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35756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716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14324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Пользователь\Рабочий стол\сессия 2024\IMG-20230627-WA0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4038600" cy="3028950"/>
          </a:xfrm>
          <a:prstGeom prst="rect">
            <a:avLst/>
          </a:prstGeom>
          <a:noFill/>
        </p:spPr>
      </p:pic>
      <p:pic>
        <p:nvPicPr>
          <p:cNvPr id="73731" name="Picture 3" descr="C:\Documents and Settings\Пользователь\Рабочий стол\сессия 2024\IMG-20240117-WA0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85794"/>
            <a:ext cx="4038600" cy="2601051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 2024\IMG-20240117-WA01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786190"/>
            <a:ext cx="4038600" cy="2392871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Рабочий стол\сессия 2024\IMG-20240117-WA01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Аварийное состояние канализационных сетей.</a:t>
            </a:r>
          </a:p>
          <a:p>
            <a:pPr lvl="0"/>
            <a:r>
              <a:rPr lang="ru-RU" dirty="0" smtClean="0"/>
              <a:t>Проезд транзитного транспорта в летнее время.</a:t>
            </a:r>
          </a:p>
          <a:p>
            <a:pPr lvl="0"/>
            <a:r>
              <a:rPr lang="ru-RU" dirty="0" smtClean="0"/>
              <a:t> Аварийное состояние «спортивной площадки нашего двора».</a:t>
            </a:r>
          </a:p>
          <a:p>
            <a:pPr lvl="0"/>
            <a:r>
              <a:rPr lang="ru-RU" dirty="0" smtClean="0"/>
              <a:t>Требуется капитальный ремонта крыши и отопление СДК «Коржевский.</a:t>
            </a:r>
          </a:p>
          <a:p>
            <a:pPr lvl="0"/>
            <a:r>
              <a:rPr lang="ru-RU" dirty="0" smtClean="0"/>
              <a:t>Подключение газового оборудования к «Вечному огню» мемориала ул.Садовая х.Коржевский</a:t>
            </a:r>
          </a:p>
          <a:p>
            <a:pPr lvl="0"/>
            <a:r>
              <a:rPr lang="ru-RU" dirty="0" smtClean="0"/>
              <a:t>Аварийное состояние памятного знака бывшего х.Свистельникова</a:t>
            </a:r>
          </a:p>
          <a:p>
            <a:r>
              <a:rPr lang="ru-RU" smtClean="0"/>
              <a:t>Отсутствие </a:t>
            </a:r>
            <a:r>
              <a:rPr lang="ru-RU" dirty="0" smtClean="0"/>
              <a:t>уличного  освещения ул.Солнечной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274786"/>
          </a:xfrm>
        </p:spPr>
        <p:txBody>
          <a:bodyPr/>
          <a:lstStyle/>
          <a:p>
            <a:r>
              <a:rPr lang="ru-RU" b="1" dirty="0" smtClean="0"/>
              <a:t>Задачи на 2024 год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Принять участие в Государственной программе «Комплексное развитие сельских территорий» это строительство тротуара по ул. Зелёной;</a:t>
            </a:r>
          </a:p>
          <a:p>
            <a:r>
              <a:rPr lang="ru-RU" dirty="0" smtClean="0"/>
              <a:t>- Принять участие в краевой программе «Строительство, реконструкция, капитальный ремонт и ремонт автомобильных дорог общего пользования местного значения», уже  изготовлен проект на обустройство тротуара по ул. Школьной; стоимость проекта 300тысяч рублей;</a:t>
            </a:r>
          </a:p>
          <a:p>
            <a:r>
              <a:rPr lang="ru-RU" dirty="0" smtClean="0"/>
              <a:t>- Принять  участие в отборе по программе инициативного бюджетирования объекта благоустройства спортивной и  детской площадок в парке «Центральный» х. Коржевский, ул. Зеленая 27-Б, сумма проекта 6 млн. 688 тысяч рублей;</a:t>
            </a:r>
          </a:p>
          <a:p>
            <a:r>
              <a:rPr lang="ru-RU" dirty="0" smtClean="0"/>
              <a:t>- требует</a:t>
            </a:r>
            <a:r>
              <a:rPr lang="ru-RU" i="1" dirty="0" smtClean="0"/>
              <a:t> капитального ремонта кровля здания СДК «Коржевский» для этого необходимо изготовление проекта  стоимостью 800 тысяч рублей;</a:t>
            </a:r>
            <a:endParaRPr lang="ru-RU" dirty="0" smtClean="0"/>
          </a:p>
          <a:p>
            <a:r>
              <a:rPr lang="ru-RU" i="1" dirty="0" smtClean="0"/>
              <a:t>   - требуется подключение газового оборудования к «Вечному огню»  стоимость работ  170 тысяч рублей.</a:t>
            </a:r>
            <a:endParaRPr lang="ru-RU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Выражаю слова благодарности</a:t>
            </a:r>
            <a:r>
              <a:rPr lang="ru-RU" dirty="0" smtClean="0"/>
              <a:t> </a:t>
            </a:r>
            <a:r>
              <a:rPr lang="ru-RU" b="1" dirty="0" smtClean="0"/>
              <a:t>за оказанную поддержку:</a:t>
            </a:r>
          </a:p>
          <a:p>
            <a:r>
              <a:rPr lang="ru-RU" dirty="0" smtClean="0"/>
              <a:t> губернатору Краснодарского края Кондратьеву Вениамину Ивановичу, </a:t>
            </a:r>
          </a:p>
          <a:p>
            <a:r>
              <a:rPr lang="ru-RU" dirty="0" smtClean="0"/>
              <a:t>Депутату Госдумы Демченко Ивану Ивановичу, </a:t>
            </a:r>
          </a:p>
          <a:p>
            <a:r>
              <a:rPr lang="ru-RU" dirty="0" smtClean="0"/>
              <a:t>депутату ЗСК Чернявскому Виктору Васильевичу, </a:t>
            </a:r>
          </a:p>
          <a:p>
            <a:r>
              <a:rPr lang="ru-RU" dirty="0" smtClean="0"/>
              <a:t>главе администрации муниципального образования Славянский район Синяговскому Роману Ивановичу, </a:t>
            </a:r>
          </a:p>
          <a:p>
            <a:r>
              <a:rPr lang="ru-RU" dirty="0" smtClean="0"/>
              <a:t>Совету муниципального образования Славянский район в лице Литовка Григория Владимировича, </a:t>
            </a:r>
          </a:p>
          <a:p>
            <a:r>
              <a:rPr lang="ru-RU" dirty="0" smtClean="0"/>
              <a:t>Генеральному директору АО фирма «Агрокомплекс» имени Н.И.Ткачева Евгению Николаевичу Хворостине, </a:t>
            </a:r>
          </a:p>
          <a:p>
            <a:r>
              <a:rPr lang="ru-RU" dirty="0" smtClean="0"/>
              <a:t>Директору предприятия «Анастасиевское» АО фирма «Агрокомплекс им. Н.И.Ткачева Антонову Александру Владимировичу;</a:t>
            </a:r>
          </a:p>
          <a:p>
            <a:r>
              <a:rPr lang="ru-RU" dirty="0" smtClean="0"/>
              <a:t>Директору ООО «Жилкомуслуги» Безворотнему Виктору Ивановичу;</a:t>
            </a:r>
          </a:p>
          <a:p>
            <a:r>
              <a:rPr lang="ru-RU" dirty="0" smtClean="0"/>
              <a:t>Мастеру МУ «Теплокомплекс» Глущенко Василию Алексеевич</a:t>
            </a:r>
          </a:p>
          <a:p>
            <a:r>
              <a:rPr lang="ru-RU" dirty="0" smtClean="0"/>
              <a:t>Сотрудникам администрации муниципального образования Славянский район.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785794"/>
            <a:ext cx="4329114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600" b="1" dirty="0"/>
              <a:t>3 декабря 2023 года за кандидата в главы Коржевского сельского поселения </a:t>
            </a:r>
            <a:endParaRPr lang="ru-RU" sz="2600" b="1" dirty="0" smtClean="0"/>
          </a:p>
          <a:p>
            <a:pPr algn="ctr">
              <a:buNone/>
            </a:pPr>
            <a:r>
              <a:rPr lang="ru-RU" sz="2600" b="1" dirty="0" smtClean="0"/>
              <a:t>Олега </a:t>
            </a:r>
            <a:r>
              <a:rPr lang="ru-RU" sz="2600" b="1" dirty="0"/>
              <a:t>Васильевича Шуваева </a:t>
            </a:r>
            <a:r>
              <a:rPr lang="ru-RU" sz="2600" b="1" dirty="0" smtClean="0"/>
              <a:t>проголосовали</a:t>
            </a:r>
          </a:p>
          <a:p>
            <a:pPr algn="ctr">
              <a:buNone/>
            </a:pPr>
            <a:r>
              <a:rPr lang="ru-RU" sz="2600" b="1" dirty="0" smtClean="0"/>
              <a:t>91%избирателей</a:t>
            </a:r>
            <a:r>
              <a:rPr lang="ru-RU" sz="2600" b="1" dirty="0"/>
              <a:t>.</a:t>
            </a:r>
          </a:p>
          <a:p>
            <a:pPr algn="ctr"/>
            <a:r>
              <a:rPr lang="ru-RU" sz="2600" b="1" dirty="0"/>
              <a:t>Спасибо, всем жителям, принявшим участие в выборной кампании 2023 года.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357298"/>
            <a:ext cx="4038600" cy="26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Желаем </a:t>
            </a:r>
            <a:r>
              <a:rPr lang="ru-RU" dirty="0"/>
              <a:t>всем крепкого здоровья, успехов и процветания нашему поселению.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ВСЕМ </a:t>
            </a:r>
          </a:p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2" descr="C:\Documents and Settings\Пользователь\Рабочий стол\Документики\сессия2022\IMG-20190702-WA0008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857232"/>
            <a:ext cx="348260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25922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Расширенная сессия </a:t>
            </a:r>
            <a:br>
              <a:rPr lang="ru-RU" sz="4800" b="1" dirty="0" smtClean="0"/>
            </a:br>
            <a:r>
              <a:rPr lang="ru-RU" sz="4800" b="1" dirty="0" smtClean="0"/>
              <a:t>Совета Коржевского сельского поселения</a:t>
            </a:r>
            <a:endParaRPr lang="ru-RU" sz="4800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 b="10714"/>
          <a:stretch>
            <a:fillRect/>
          </a:stretch>
        </p:blipFill>
        <p:spPr bwMode="auto">
          <a:xfrm>
            <a:off x="3419872" y="260648"/>
            <a:ext cx="25907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5961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2023 году </a:t>
            </a:r>
            <a:r>
              <a:rPr lang="ru-RU" sz="2800" b="1" dirty="0"/>
              <a:t>предоставлено 4883 услуги различной направленности.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За </a:t>
            </a:r>
            <a:r>
              <a:rPr lang="ru-RU" dirty="0"/>
              <a:t>2023 год администрацией оказано населению более </a:t>
            </a:r>
            <a:r>
              <a:rPr lang="ru-RU" b="1" dirty="0"/>
              <a:t>230 </a:t>
            </a:r>
            <a:r>
              <a:rPr lang="ru-RU" dirty="0"/>
              <a:t>муниципальных государственных услуг, из них </a:t>
            </a:r>
            <a:r>
              <a:rPr lang="ru-RU" b="1" dirty="0"/>
              <a:t>181 </a:t>
            </a:r>
            <a:r>
              <a:rPr lang="ru-RU" dirty="0"/>
              <a:t>физическим лицам, </a:t>
            </a:r>
            <a:r>
              <a:rPr lang="ru-RU" b="1" dirty="0"/>
              <a:t>49</a:t>
            </a:r>
            <a:r>
              <a:rPr lang="ru-RU" dirty="0"/>
              <a:t> юридическим. В том числе  </a:t>
            </a:r>
            <a:r>
              <a:rPr lang="ru-RU" b="1" dirty="0"/>
              <a:t>27</a:t>
            </a:r>
            <a:r>
              <a:rPr lang="ru-RU" dirty="0"/>
              <a:t> разрешений на земляные работы, </a:t>
            </a:r>
            <a:r>
              <a:rPr lang="ru-RU" b="1" dirty="0" smtClean="0"/>
              <a:t>968</a:t>
            </a:r>
            <a:r>
              <a:rPr lang="ru-RU" dirty="0" smtClean="0"/>
              <a:t> </a:t>
            </a:r>
            <a:r>
              <a:rPr lang="ru-RU" dirty="0"/>
              <a:t>выписки из похозяйственных книг, присвоение и аннулирование адресов - </a:t>
            </a:r>
            <a:r>
              <a:rPr lang="ru-RU" b="1" dirty="0"/>
              <a:t>80 </a:t>
            </a:r>
            <a:r>
              <a:rPr lang="ru-RU" dirty="0"/>
              <a:t>услуг, порубочных билета – </a:t>
            </a:r>
            <a:r>
              <a:rPr lang="ru-RU" b="1" dirty="0"/>
              <a:t>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Об исполнении бюджета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Коржевского сельского поселения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 2023 год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В 2023 году по итогам года мы получили в казну от разных источников доходов </a:t>
            </a:r>
            <a:r>
              <a:rPr lang="ru-RU" b="1" dirty="0"/>
              <a:t>28 млн. 856</a:t>
            </a:r>
            <a:r>
              <a:rPr lang="ru-RU" dirty="0"/>
              <a:t> тыс.руб., исполнение уточненного плана составило 100,8 %. Источниками доходов бюджета сельского поселения являются:</a:t>
            </a:r>
          </a:p>
          <a:p>
            <a:pPr lvl="0"/>
            <a:r>
              <a:rPr lang="ru-RU" b="1" dirty="0" smtClean="0"/>
              <a:t>Налоговые и неналоговые доходы</a:t>
            </a:r>
            <a:r>
              <a:rPr lang="ru-RU" b="1" i="1" dirty="0" smtClean="0"/>
              <a:t> – 13 млн. 710 тысяч рублей или 47,5 % от общих поступлений</a:t>
            </a:r>
          </a:p>
          <a:p>
            <a:r>
              <a:rPr lang="ru-RU" b="1" i="1" dirty="0" smtClean="0"/>
              <a:t>Безвозмездные поступления (дотации, субсидии, субвенции, межбюджетные трансферты, прочие безвозмездные поступления) –  15  млн. 146 тысяч рублей</a:t>
            </a:r>
            <a:r>
              <a:rPr lang="ru-RU" dirty="0" smtClean="0"/>
              <a:t> или </a:t>
            </a:r>
            <a:r>
              <a:rPr lang="ru-RU" b="1" dirty="0" smtClean="0"/>
              <a:t>52,5</a:t>
            </a:r>
            <a:r>
              <a:rPr lang="ru-RU" dirty="0" smtClean="0"/>
              <a:t>% от общих поступлений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0079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u="sng" dirty="0"/>
              <a:t>Расходы </a:t>
            </a:r>
            <a:r>
              <a:rPr lang="ru-RU" sz="5100" b="1" dirty="0"/>
              <a:t>бюджета сельского поселения за 2023 год исполнены в объеме </a:t>
            </a:r>
            <a:r>
              <a:rPr lang="ru-RU" sz="5100" b="1" u="sng" dirty="0"/>
              <a:t>28 млн. 648 </a:t>
            </a:r>
            <a:r>
              <a:rPr lang="ru-RU" sz="5100" b="1" u="sng" dirty="0" smtClean="0"/>
              <a:t>тысяч рублей</a:t>
            </a:r>
            <a:r>
              <a:rPr lang="ru-RU" sz="5100" b="1" dirty="0"/>
              <a:t>, исполнение составило  99,1% из них:</a:t>
            </a:r>
          </a:p>
          <a:p>
            <a:r>
              <a:rPr lang="ru-RU" sz="3800" dirty="0"/>
              <a:t>- на содержание органа местного самоуправления – </a:t>
            </a:r>
            <a:r>
              <a:rPr lang="ru-RU" sz="3800" b="1" dirty="0"/>
              <a:t>5 млн. 290</a:t>
            </a:r>
            <a:r>
              <a:rPr lang="ru-RU" sz="3800" dirty="0"/>
              <a:t> </a:t>
            </a:r>
            <a:r>
              <a:rPr lang="ru-RU" sz="3800" dirty="0" smtClean="0"/>
              <a:t>тысяч рублей</a:t>
            </a:r>
            <a:r>
              <a:rPr lang="ru-RU" sz="3800" dirty="0"/>
              <a:t>, или </a:t>
            </a:r>
            <a:r>
              <a:rPr lang="ru-RU" sz="3800" b="1" dirty="0"/>
              <a:t>18,</a:t>
            </a:r>
            <a:r>
              <a:rPr lang="ru-RU" sz="3800" dirty="0"/>
              <a:t>5% от общих расходов;   </a:t>
            </a:r>
          </a:p>
          <a:p>
            <a:r>
              <a:rPr lang="ru-RU" sz="3800" dirty="0"/>
              <a:t>- </a:t>
            </a:r>
            <a:r>
              <a:rPr lang="ru-RU" sz="3800" u="sng" dirty="0"/>
              <a:t>на культуру – </a:t>
            </a:r>
            <a:r>
              <a:rPr lang="ru-RU" sz="3800" b="1" u="sng" dirty="0"/>
              <a:t>7 млн. 952 </a:t>
            </a:r>
            <a:r>
              <a:rPr lang="ru-RU" sz="3800" u="sng" dirty="0"/>
              <a:t>тысяч </a:t>
            </a:r>
            <a:r>
              <a:rPr lang="ru-RU" sz="3800" u="sng" dirty="0" smtClean="0"/>
              <a:t>рублей </a:t>
            </a:r>
            <a:r>
              <a:rPr lang="ru-RU" sz="3800" dirty="0" smtClean="0"/>
              <a:t>или </a:t>
            </a:r>
            <a:r>
              <a:rPr lang="ru-RU" sz="3800" b="1" dirty="0"/>
              <a:t>27,8</a:t>
            </a:r>
            <a:r>
              <a:rPr lang="ru-RU" sz="3800" dirty="0"/>
              <a:t> % от общих расходов;</a:t>
            </a:r>
          </a:p>
          <a:p>
            <a:r>
              <a:rPr lang="ru-RU" sz="3800" u="sng" dirty="0"/>
              <a:t>- на содержание МКУ «Коржевский центр» - </a:t>
            </a:r>
            <a:r>
              <a:rPr lang="ru-RU" sz="3800" b="1" u="sng" dirty="0"/>
              <a:t>6 млн. 464</a:t>
            </a:r>
            <a:r>
              <a:rPr lang="ru-RU" sz="3800" u="sng" dirty="0"/>
              <a:t> </a:t>
            </a:r>
            <a:r>
              <a:rPr lang="ru-RU" sz="3800" u="sng" dirty="0" smtClean="0"/>
              <a:t>тысяч рублей </a:t>
            </a:r>
            <a:r>
              <a:rPr lang="ru-RU" sz="3800" dirty="0" smtClean="0"/>
              <a:t>или </a:t>
            </a:r>
            <a:r>
              <a:rPr lang="ru-RU" sz="3800" b="1" dirty="0"/>
              <a:t>22,6</a:t>
            </a:r>
            <a:r>
              <a:rPr lang="ru-RU" sz="3800" dirty="0"/>
              <a:t>% от общих расходов</a:t>
            </a:r>
            <a:r>
              <a:rPr lang="ru-RU" sz="3800" u="sng" dirty="0"/>
              <a:t>;</a:t>
            </a:r>
            <a:endParaRPr lang="ru-RU" sz="3800" dirty="0"/>
          </a:p>
          <a:p>
            <a:r>
              <a:rPr lang="ru-RU" sz="3800" dirty="0"/>
              <a:t>- </a:t>
            </a:r>
            <a:r>
              <a:rPr lang="ru-RU" sz="3800" u="sng" dirty="0"/>
              <a:t>на дорожное хозяйство</a:t>
            </a:r>
            <a:r>
              <a:rPr lang="ru-RU" sz="3800" dirty="0"/>
              <a:t> из дорожного фонда поселения израсходовано – </a:t>
            </a:r>
            <a:r>
              <a:rPr lang="ru-RU" sz="3800" b="1" u="sng" dirty="0"/>
              <a:t>2 млн. 733</a:t>
            </a:r>
            <a:r>
              <a:rPr lang="ru-RU" sz="3800" u="sng" dirty="0"/>
              <a:t> </a:t>
            </a:r>
            <a:r>
              <a:rPr lang="ru-RU" sz="3800" u="sng" dirty="0" smtClean="0"/>
              <a:t>тысяч рублей</a:t>
            </a:r>
            <a:r>
              <a:rPr lang="ru-RU" sz="3800" u="sng" dirty="0"/>
              <a:t>, </a:t>
            </a:r>
            <a:r>
              <a:rPr lang="ru-RU" sz="3800" dirty="0"/>
              <a:t>или </a:t>
            </a:r>
            <a:r>
              <a:rPr lang="ru-RU" sz="3800" b="1" dirty="0"/>
              <a:t>9,</a:t>
            </a:r>
            <a:r>
              <a:rPr lang="ru-RU" sz="3800" dirty="0"/>
              <a:t>5% от общих </a:t>
            </a:r>
            <a:r>
              <a:rPr lang="ru-RU" sz="3800" dirty="0" smtClean="0"/>
              <a:t>расходов</a:t>
            </a:r>
          </a:p>
          <a:p>
            <a:r>
              <a:rPr lang="ru-RU" sz="3800" u="sng" dirty="0" smtClean="0"/>
              <a:t>- на мероприятия молодежной политики </a:t>
            </a:r>
            <a:r>
              <a:rPr lang="ru-RU" sz="3800" dirty="0" smtClean="0"/>
              <a:t>– </a:t>
            </a:r>
            <a:r>
              <a:rPr lang="ru-RU" sz="3800" b="1" dirty="0" smtClean="0"/>
              <a:t>99</a:t>
            </a:r>
            <a:r>
              <a:rPr lang="ru-RU" sz="3800" u="sng" dirty="0" smtClean="0"/>
              <a:t> тысяч рублей</a:t>
            </a:r>
            <a:r>
              <a:rPr lang="ru-RU" sz="3800" dirty="0" smtClean="0"/>
              <a:t>, или 0,4% от общих расходов;</a:t>
            </a:r>
          </a:p>
          <a:p>
            <a:r>
              <a:rPr lang="ru-RU" sz="3800" dirty="0" smtClean="0"/>
              <a:t>-  </a:t>
            </a:r>
            <a:r>
              <a:rPr lang="ru-RU" sz="3800" u="sng" dirty="0" smtClean="0"/>
              <a:t>на защиту населения и территории от последствий чрезвычайных ситуаций  и обеспечение безопасности людей на водных объектах </a:t>
            </a:r>
            <a:r>
              <a:rPr lang="ru-RU" sz="3800" dirty="0" smtClean="0"/>
              <a:t>– </a:t>
            </a:r>
            <a:r>
              <a:rPr lang="ru-RU" sz="3800" b="1" dirty="0" smtClean="0"/>
              <a:t>45</a:t>
            </a:r>
            <a:r>
              <a:rPr lang="ru-RU" sz="3800" u="sng" dirty="0" smtClean="0"/>
              <a:t> тысяч рублей</a:t>
            </a:r>
            <a:r>
              <a:rPr lang="ru-RU" sz="3800" dirty="0" smtClean="0"/>
              <a:t> или </a:t>
            </a:r>
            <a:r>
              <a:rPr lang="ru-RU" sz="3800" b="1" dirty="0" smtClean="0"/>
              <a:t>0,2</a:t>
            </a:r>
            <a:r>
              <a:rPr lang="ru-RU" sz="3800" dirty="0" smtClean="0"/>
              <a:t>% от общих расходов (в т.ч. разработка паспорта безопасности поселения  34 тысячи рублей);</a:t>
            </a:r>
          </a:p>
          <a:p>
            <a:r>
              <a:rPr lang="ru-RU" sz="3800" dirty="0" smtClean="0"/>
              <a:t>- </a:t>
            </a:r>
            <a:r>
              <a:rPr lang="ru-RU" sz="3800" u="sng" dirty="0" smtClean="0"/>
              <a:t>пожарную безопасность</a:t>
            </a:r>
            <a:r>
              <a:rPr lang="ru-RU" sz="3800" dirty="0" smtClean="0"/>
              <a:t> – </a:t>
            </a:r>
            <a:r>
              <a:rPr lang="ru-RU" sz="3800" b="1" dirty="0" smtClean="0"/>
              <a:t>3</a:t>
            </a:r>
            <a:r>
              <a:rPr lang="ru-RU" sz="3800" b="1" u="sng" dirty="0" smtClean="0"/>
              <a:t>0</a:t>
            </a:r>
            <a:r>
              <a:rPr lang="ru-RU" sz="3800" u="sng" dirty="0" smtClean="0"/>
              <a:t> тысяч рублей</a:t>
            </a:r>
            <a:r>
              <a:rPr lang="ru-RU" sz="3800" dirty="0" smtClean="0"/>
              <a:t> или 0,1% от общих расходов;</a:t>
            </a:r>
          </a:p>
          <a:p>
            <a:r>
              <a:rPr lang="ru-RU" sz="3800" dirty="0" smtClean="0"/>
              <a:t>- </a:t>
            </a:r>
            <a:r>
              <a:rPr lang="ru-RU" sz="3800" u="sng" dirty="0" smtClean="0"/>
              <a:t>охрана общественного порядка – </a:t>
            </a:r>
            <a:r>
              <a:rPr lang="ru-RU" sz="3800" b="1" u="sng" dirty="0" smtClean="0"/>
              <a:t>5</a:t>
            </a:r>
            <a:r>
              <a:rPr lang="ru-RU" sz="3800" u="sng" dirty="0" smtClean="0"/>
              <a:t> тысяч рублей</a:t>
            </a:r>
            <a:r>
              <a:rPr lang="ru-RU" sz="3800" dirty="0" smtClean="0"/>
              <a:t> или 0,03% от общих расходов;</a:t>
            </a:r>
          </a:p>
          <a:p>
            <a:r>
              <a:rPr lang="ru-RU" sz="3800" dirty="0" smtClean="0"/>
              <a:t>расходы на охрану семьи и детства – </a:t>
            </a:r>
            <a:r>
              <a:rPr lang="ru-RU" sz="3800" b="1" dirty="0" smtClean="0"/>
              <a:t>10</a:t>
            </a:r>
            <a:r>
              <a:rPr lang="ru-RU" sz="3800" dirty="0" smtClean="0"/>
              <a:t> тысяч рублей (приобретение дымовых датчиков)</a:t>
            </a:r>
          </a:p>
          <a:p>
            <a:r>
              <a:rPr lang="ru-RU" sz="3800" u="sng" dirty="0" smtClean="0"/>
              <a:t>- расходы на обеспечение выборов главы поселения </a:t>
            </a:r>
            <a:r>
              <a:rPr lang="ru-RU" sz="3800" b="1" u="sng" dirty="0" smtClean="0"/>
              <a:t>632</a:t>
            </a:r>
            <a:r>
              <a:rPr lang="ru-RU" sz="3800" u="sng" dirty="0" smtClean="0"/>
              <a:t> тысячи рублей,</a:t>
            </a:r>
            <a:r>
              <a:rPr lang="ru-RU" sz="3800" dirty="0" smtClean="0"/>
              <a:t> или </a:t>
            </a:r>
            <a:r>
              <a:rPr lang="ru-RU" sz="3800" b="1" dirty="0" smtClean="0"/>
              <a:t>2,2</a:t>
            </a:r>
            <a:r>
              <a:rPr lang="ru-RU" sz="3800" dirty="0" smtClean="0"/>
              <a:t>% от общих расходов;</a:t>
            </a:r>
          </a:p>
          <a:p>
            <a:endParaRPr lang="ru-RU" sz="3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597533"/>
          </a:xfrm>
        </p:spPr>
        <p:txBody>
          <a:bodyPr>
            <a:noAutofit/>
          </a:bodyPr>
          <a:lstStyle/>
          <a:p>
            <a:r>
              <a:rPr lang="ru-RU" sz="1800" dirty="0" smtClean="0"/>
              <a:t>- </a:t>
            </a:r>
            <a:r>
              <a:rPr lang="ru-RU" sz="1800" u="sng" dirty="0"/>
              <a:t>на благоустройство – </a:t>
            </a:r>
            <a:r>
              <a:rPr lang="ru-RU" sz="1800" b="1" u="sng" dirty="0"/>
              <a:t> 2 млн. 641</a:t>
            </a:r>
            <a:r>
              <a:rPr lang="ru-RU" sz="1800" u="sng" dirty="0"/>
              <a:t> тысяча </a:t>
            </a:r>
            <a:r>
              <a:rPr lang="ru-RU" sz="1800" u="sng" dirty="0" smtClean="0"/>
              <a:t>рублей </a:t>
            </a:r>
            <a:r>
              <a:rPr lang="ru-RU" sz="1800" dirty="0" smtClean="0"/>
              <a:t>или </a:t>
            </a:r>
            <a:r>
              <a:rPr lang="ru-RU" sz="1800" dirty="0"/>
              <a:t>9,2% от общих </a:t>
            </a:r>
            <a:r>
              <a:rPr lang="ru-RU" sz="1800" dirty="0" smtClean="0"/>
              <a:t>расходов</a:t>
            </a:r>
            <a:endParaRPr lang="ru-RU" sz="1800" u="sng" dirty="0"/>
          </a:p>
          <a:p>
            <a:r>
              <a:rPr lang="ru-RU" sz="1800" u="sng" dirty="0" smtClean="0"/>
              <a:t>на коммунальное хозяйство –</a:t>
            </a:r>
            <a:r>
              <a:rPr lang="ru-RU" sz="1800" b="1" u="sng" dirty="0" smtClean="0"/>
              <a:t>1 млн. 365 тысяч рублей</a:t>
            </a:r>
            <a:r>
              <a:rPr lang="ru-RU" sz="1800" u="sng" dirty="0" smtClean="0"/>
              <a:t> или 4,8%  </a:t>
            </a:r>
            <a:r>
              <a:rPr lang="ru-RU" sz="1800" dirty="0" smtClean="0"/>
              <a:t>от общих расходов</a:t>
            </a:r>
          </a:p>
          <a:p>
            <a:r>
              <a:rPr lang="ru-RU" sz="1800" u="sng" dirty="0" smtClean="0"/>
              <a:t>передача полномочий району</a:t>
            </a:r>
            <a:r>
              <a:rPr lang="ru-RU" sz="1800" dirty="0" smtClean="0"/>
              <a:t> – </a:t>
            </a:r>
            <a:r>
              <a:rPr lang="ru-RU" sz="1800" b="1" dirty="0" smtClean="0"/>
              <a:t>305</a:t>
            </a:r>
            <a:r>
              <a:rPr lang="ru-RU" sz="1800" u="sng" dirty="0" smtClean="0"/>
              <a:t> тысяч рублей</a:t>
            </a:r>
            <a:r>
              <a:rPr lang="ru-RU" sz="1800" dirty="0" smtClean="0"/>
              <a:t> или </a:t>
            </a:r>
            <a:r>
              <a:rPr lang="ru-RU" sz="1800" b="1" dirty="0" smtClean="0"/>
              <a:t>0,9</a:t>
            </a:r>
            <a:r>
              <a:rPr lang="ru-RU" sz="1800" dirty="0" smtClean="0"/>
              <a:t>% от общих расходов;</a:t>
            </a:r>
          </a:p>
          <a:p>
            <a:r>
              <a:rPr lang="ru-RU" sz="1800" dirty="0" smtClean="0"/>
              <a:t>- </a:t>
            </a:r>
            <a:r>
              <a:rPr lang="ru-RU" sz="1800" u="sng" dirty="0" smtClean="0"/>
              <a:t>другие общегосударственные вопросы</a:t>
            </a:r>
            <a:r>
              <a:rPr lang="ru-RU" sz="1800" dirty="0" smtClean="0"/>
              <a:t> (оплата имущественных налогов, изготовление техплана под магазин у СДК, разработка нормативов охраны окружающей природы,  госрегистрация объектов коммунального хозяйства, переоценка объектов недвижимости при сдаче их в аренду, госрегистрация имущества, межевание земли под котельной, оплата юридических услуг) – </a:t>
            </a:r>
            <a:r>
              <a:rPr lang="ru-RU" sz="1800" b="1" dirty="0" smtClean="0"/>
              <a:t>340</a:t>
            </a:r>
            <a:r>
              <a:rPr lang="ru-RU" sz="1800" dirty="0" smtClean="0"/>
              <a:t> тысяч рублей или </a:t>
            </a:r>
            <a:r>
              <a:rPr lang="ru-RU" sz="1800" b="1" dirty="0" smtClean="0"/>
              <a:t>1,1</a:t>
            </a:r>
            <a:r>
              <a:rPr lang="ru-RU" sz="1800" dirty="0" smtClean="0"/>
              <a:t>% от общих расходов;</a:t>
            </a:r>
          </a:p>
          <a:p>
            <a:r>
              <a:rPr lang="ru-RU" sz="1800" dirty="0" smtClean="0"/>
              <a:t>- </a:t>
            </a:r>
            <a:r>
              <a:rPr lang="ru-RU" sz="1800" u="sng" dirty="0" smtClean="0"/>
              <a:t>мероприятия по поддержке малого бизнеса – </a:t>
            </a:r>
            <a:r>
              <a:rPr lang="ru-RU" sz="1800" b="1" u="sng" dirty="0" smtClean="0"/>
              <a:t>40</a:t>
            </a:r>
            <a:r>
              <a:rPr lang="ru-RU" sz="1800" u="sng" dirty="0" smtClean="0"/>
              <a:t> тысяч рублей</a:t>
            </a:r>
            <a:r>
              <a:rPr lang="ru-RU" sz="1800" dirty="0" smtClean="0"/>
              <a:t>, или 0,1% от общих расходов</a:t>
            </a:r>
          </a:p>
          <a:p>
            <a:r>
              <a:rPr lang="ru-RU" sz="1800" dirty="0" smtClean="0"/>
              <a:t> -  </a:t>
            </a:r>
            <a:r>
              <a:rPr lang="ru-RU" sz="1800" u="sng" dirty="0" smtClean="0"/>
              <a:t>на физическую культуру и спорт – </a:t>
            </a:r>
            <a:r>
              <a:rPr lang="ru-RU" sz="1800" b="1" u="sng" dirty="0" smtClean="0"/>
              <a:t>113</a:t>
            </a:r>
            <a:r>
              <a:rPr lang="ru-RU" sz="1800" u="sng" dirty="0" smtClean="0"/>
              <a:t> тысяч рублей,</a:t>
            </a:r>
            <a:r>
              <a:rPr lang="ru-RU" sz="1800" dirty="0" smtClean="0"/>
              <a:t> или 0,4% от общих расходов</a:t>
            </a:r>
            <a:r>
              <a:rPr lang="ru-RU" sz="1800" u="sng" dirty="0" smtClean="0"/>
              <a:t>;</a:t>
            </a:r>
            <a:endParaRPr lang="ru-RU" sz="1800" dirty="0" smtClean="0"/>
          </a:p>
          <a:p>
            <a:r>
              <a:rPr lang="ru-RU" sz="1800" dirty="0" smtClean="0"/>
              <a:t>- </a:t>
            </a:r>
            <a:r>
              <a:rPr lang="ru-RU" sz="1800" u="sng" dirty="0" smtClean="0"/>
              <a:t>на национальную оборону</a:t>
            </a:r>
            <a:r>
              <a:rPr lang="ru-RU" sz="1800" dirty="0" smtClean="0"/>
              <a:t> (содержание специалиста ВУС) - </a:t>
            </a:r>
            <a:r>
              <a:rPr lang="ru-RU" sz="1800" b="1" u="sng" dirty="0" smtClean="0"/>
              <a:t>297</a:t>
            </a:r>
            <a:r>
              <a:rPr lang="ru-RU" sz="1800" u="sng" dirty="0" smtClean="0"/>
              <a:t> тысяч рублей</a:t>
            </a:r>
            <a:r>
              <a:rPr lang="ru-RU" sz="1800" dirty="0" smtClean="0"/>
              <a:t>, или 1,0% от общих расходов;</a:t>
            </a:r>
          </a:p>
          <a:p>
            <a:r>
              <a:rPr lang="ru-RU" sz="1800" u="sng" dirty="0" smtClean="0"/>
              <a:t>- пенсионное обеспечение – </a:t>
            </a:r>
            <a:r>
              <a:rPr lang="ru-RU" sz="1800" b="1" u="sng" dirty="0" smtClean="0"/>
              <a:t>287</a:t>
            </a:r>
            <a:r>
              <a:rPr lang="ru-RU" sz="1800" u="sng" dirty="0" smtClean="0"/>
              <a:t> тысяч рублей,</a:t>
            </a:r>
            <a:r>
              <a:rPr lang="ru-RU" sz="1800" dirty="0" smtClean="0"/>
              <a:t> или 1,0% от общих расходов;</a:t>
            </a:r>
          </a:p>
          <a:p>
            <a:r>
              <a:rPr lang="ru-RU" sz="1800" dirty="0" smtClean="0"/>
              <a:t>-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1057</Words>
  <Application>Microsoft Office PowerPoint</Application>
  <PresentationFormat>Экран (4:3)</PresentationFormat>
  <Paragraphs>154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Расширенная сессия  Совета Коржевского сельского поселения</vt:lpstr>
      <vt:lpstr>Слайд 2</vt:lpstr>
      <vt:lpstr>Слайд 3</vt:lpstr>
      <vt:lpstr>Слайд 4</vt:lpstr>
      <vt:lpstr>Слайд 5</vt:lpstr>
      <vt:lpstr> В 2023 году предоставлено 4883 услуги различной направленности. </vt:lpstr>
      <vt:lpstr>Об исполнении бюджета Коржевского сельского поселения за 2023 год</vt:lpstr>
      <vt:lpstr>Слайд 8</vt:lpstr>
      <vt:lpstr>Слайд 9</vt:lpstr>
      <vt:lpstr>Слайд 10</vt:lpstr>
      <vt:lpstr>Благоустройство и жизнедеятельность поселения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Номинация «Лучший благоустроенный двор»</vt:lpstr>
      <vt:lpstr>Номинация «Самая благоустроенная территория» Свято-Тихоновский храм Озивской Роман Федорович</vt:lpstr>
      <vt:lpstr>Номинация «Самая благоустроенная территория» Бейтман Асия Викторовна</vt:lpstr>
      <vt:lpstr>Номинация «Лучший подъезд» ул. Солнечная д.12 старшая дома Силявская Татьяна  Васильевна</vt:lpstr>
      <vt:lpstr>Землеустройство, развитие малого и среднего бизнеса, ЛПХ  </vt:lpstr>
      <vt:lpstr>Социальная сфера</vt:lpstr>
      <vt:lpstr>Слайд 24</vt:lpstr>
      <vt:lpstr>Безопасность населения</vt:lpstr>
      <vt:lpstr>Слайд 26</vt:lpstr>
      <vt:lpstr>Воинский учет</vt:lpstr>
      <vt:lpstr>Слайд 28</vt:lpstr>
      <vt:lpstr>Слайд 29</vt:lpstr>
      <vt:lpstr>Слайд 30</vt:lpstr>
      <vt:lpstr>За проявленные отвагу и мужество многие имеют государственные награды:</vt:lpstr>
      <vt:lpstr>Слайд 32</vt:lpstr>
      <vt:lpstr>Слайд 33</vt:lpstr>
      <vt:lpstr>Молодёжная политика</vt:lpstr>
      <vt:lpstr>Слайд 35</vt:lpstr>
      <vt:lpstr>Слайд 36</vt:lpstr>
      <vt:lpstr>Спорт</vt:lpstr>
      <vt:lpstr>Слайд 38</vt:lpstr>
      <vt:lpstr>Слайд 39</vt:lpstr>
      <vt:lpstr>Культура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Задачи на 2024 год:</vt:lpstr>
      <vt:lpstr>Слайд 49</vt:lpstr>
      <vt:lpstr>Слайд 50</vt:lpstr>
      <vt:lpstr>Расширенная сессия  Совета Коржевского сельского поселения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 Совета Коржевского сельского поселения</dc:title>
  <cp:lastModifiedBy>1</cp:lastModifiedBy>
  <cp:revision>75</cp:revision>
  <dcterms:created xsi:type="dcterms:W3CDTF">2024-02-05T11:00:18Z</dcterms:created>
  <dcterms:modified xsi:type="dcterms:W3CDTF">2025-04-13T07:29:42Z</dcterms:modified>
</cp:coreProperties>
</file>