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5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1" r:id="rId17"/>
    <p:sldId id="272" r:id="rId18"/>
    <p:sldId id="311" r:id="rId19"/>
    <p:sldId id="273" r:id="rId20"/>
    <p:sldId id="276" r:id="rId21"/>
    <p:sldId id="277" r:id="rId22"/>
    <p:sldId id="280" r:id="rId23"/>
    <p:sldId id="278" r:id="rId24"/>
    <p:sldId id="279" r:id="rId25"/>
    <p:sldId id="281" r:id="rId26"/>
    <p:sldId id="282" r:id="rId27"/>
    <p:sldId id="283" r:id="rId28"/>
    <p:sldId id="313" r:id="rId29"/>
    <p:sldId id="289" r:id="rId30"/>
    <p:sldId id="284" r:id="rId31"/>
    <p:sldId id="288" r:id="rId32"/>
    <p:sldId id="291" r:id="rId33"/>
    <p:sldId id="290" r:id="rId34"/>
    <p:sldId id="285" r:id="rId35"/>
    <p:sldId id="312" r:id="rId36"/>
    <p:sldId id="287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15" r:id="rId46"/>
    <p:sldId id="316" r:id="rId47"/>
    <p:sldId id="317" r:id="rId48"/>
    <p:sldId id="314" r:id="rId49"/>
    <p:sldId id="302" r:id="rId50"/>
    <p:sldId id="303" r:id="rId51"/>
    <p:sldId id="304" r:id="rId52"/>
    <p:sldId id="318" r:id="rId53"/>
    <p:sldId id="320" r:id="rId54"/>
    <p:sldId id="321" r:id="rId55"/>
    <p:sldId id="319" r:id="rId56"/>
    <p:sldId id="322" r:id="rId57"/>
    <p:sldId id="323" r:id="rId58"/>
    <p:sldId id="324" r:id="rId59"/>
    <p:sldId id="305" r:id="rId60"/>
    <p:sldId id="306" r:id="rId61"/>
    <p:sldId id="325" r:id="rId62"/>
    <p:sldId id="326" r:id="rId63"/>
    <p:sldId id="327" r:id="rId64"/>
    <p:sldId id="308" r:id="rId65"/>
    <p:sldId id="328" r:id="rId66"/>
    <p:sldId id="309" r:id="rId67"/>
    <p:sldId id="310" r:id="rId6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210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0184-DFB7-4874-A4D5-225208636094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76CF-F7BA-42B1-8C7A-48F6D9217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0184-DFB7-4874-A4D5-225208636094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76CF-F7BA-42B1-8C7A-48F6D9217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0184-DFB7-4874-A4D5-225208636094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76CF-F7BA-42B1-8C7A-48F6D9217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0184-DFB7-4874-A4D5-225208636094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76CF-F7BA-42B1-8C7A-48F6D9217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0184-DFB7-4874-A4D5-225208636094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76CF-F7BA-42B1-8C7A-48F6D9217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0184-DFB7-4874-A4D5-225208636094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76CF-F7BA-42B1-8C7A-48F6D9217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0184-DFB7-4874-A4D5-225208636094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76CF-F7BA-42B1-8C7A-48F6D9217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0184-DFB7-4874-A4D5-225208636094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76CF-F7BA-42B1-8C7A-48F6D9217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0184-DFB7-4874-A4D5-225208636094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76CF-F7BA-42B1-8C7A-48F6D9217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0184-DFB7-4874-A4D5-225208636094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76CF-F7BA-42B1-8C7A-48F6D9217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0184-DFB7-4874-A4D5-225208636094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76CF-F7BA-42B1-8C7A-48F6D9217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F0184-DFB7-4874-A4D5-225208636094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B76CF-F7BA-42B1-8C7A-48F6D9217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5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0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3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5"/>
            <a:ext cx="7743852" cy="2814656"/>
          </a:xfrm>
        </p:spPr>
        <p:txBody>
          <a:bodyPr>
            <a:normAutofit/>
          </a:bodyPr>
          <a:lstStyle/>
          <a:p>
            <a:r>
              <a:rPr lang="ru-RU" dirty="0" smtClean="0"/>
              <a:t>Расширенная сессия </a:t>
            </a:r>
            <a:br>
              <a:rPr lang="ru-RU" dirty="0" smtClean="0"/>
            </a:br>
            <a:r>
              <a:rPr lang="ru-RU" dirty="0" smtClean="0"/>
              <a:t>Совета Коржевского сельского поселения</a:t>
            </a:r>
            <a:br>
              <a:rPr lang="ru-RU" dirty="0" smtClean="0"/>
            </a:br>
            <a:r>
              <a:rPr lang="ru-RU" dirty="0" smtClean="0"/>
              <a:t>04 марта 2022 г.</a:t>
            </a:r>
            <a:endParaRPr lang="ru-RU" dirty="0"/>
          </a:p>
        </p:txBody>
      </p:sp>
      <p:pic>
        <p:nvPicPr>
          <p:cNvPr id="4" name="Picture 2" descr="КОРЖЕВСКОЕ СП  В-6"/>
          <p:cNvPicPr>
            <a:picLocks noChangeAspect="1" noChangeArrowheads="1"/>
          </p:cNvPicPr>
          <p:nvPr/>
        </p:nvPicPr>
        <p:blipFill>
          <a:blip r:embed="rId2" cstate="email"/>
          <a:srcRect b="10714"/>
          <a:stretch>
            <a:fillRect/>
          </a:stretch>
        </p:blipFill>
        <p:spPr bwMode="auto">
          <a:xfrm>
            <a:off x="3571868" y="3929066"/>
            <a:ext cx="1670651" cy="1857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1. Налоговые и неналоговые доходы</a:t>
            </a:r>
            <a:r>
              <a:rPr lang="ru-RU" b="1" i="1" dirty="0"/>
              <a:t> – 12 млн. 802 тыс.руб.или 41,8 % от общих поступлений</a:t>
            </a:r>
            <a:r>
              <a:rPr lang="ru-RU" i="1" dirty="0"/>
              <a:t>, в том числе:</a:t>
            </a:r>
            <a:endParaRPr lang="ru-RU" dirty="0"/>
          </a:p>
          <a:p>
            <a:r>
              <a:rPr lang="ru-RU" dirty="0"/>
              <a:t>- доходы от уплаты акцизов – 2 млн. 148 тыс.руб.или 7,0% от общих доходов;</a:t>
            </a:r>
          </a:p>
          <a:p>
            <a:r>
              <a:rPr lang="ru-RU" dirty="0"/>
              <a:t>      - налог на доходы физических лиц - 2 млн. 927 тыс. руб. или 9,6 от  общих доходов;</a:t>
            </a:r>
          </a:p>
          <a:p>
            <a:r>
              <a:rPr lang="ru-RU" dirty="0"/>
              <a:t>      - налог на имущество физических лиц – 1 млн. 606 тыс. руб. или 5,2% от  общих доходов;</a:t>
            </a:r>
          </a:p>
          <a:p>
            <a:r>
              <a:rPr lang="ru-RU" dirty="0"/>
              <a:t>      - земельный налог – 4 млн. 347 тыс. руб. или 13,9% от  общих доходов;  	</a:t>
            </a:r>
          </a:p>
          <a:p>
            <a:r>
              <a:rPr lang="ru-RU" dirty="0"/>
              <a:t>      - единый сельхозналог – 29 тыс.руб. или 0,1% от  общих доходов;  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-  оказание платных услуг и компенсации затрат бюджета поселения – 859 тыс.руб. или 2,8% от  общих доходов;  	</a:t>
            </a:r>
          </a:p>
          <a:p>
            <a:r>
              <a:rPr lang="ru-RU" dirty="0"/>
              <a:t>      - доходы от сдачи в аренду муниципального имущества – 657 тыс.руб. или 3,1% от  общих доходов;  	</a:t>
            </a:r>
          </a:p>
          <a:p>
            <a:r>
              <a:rPr lang="ru-RU" dirty="0"/>
              <a:t>       - штрафы – 59 тыс.руб. или 0,2% от  общих доходов;</a:t>
            </a:r>
          </a:p>
          <a:p>
            <a:r>
              <a:rPr lang="ru-RU" dirty="0"/>
              <a:t>      - прочие неналоговые доходы – 7 тыс.руб. или 0,02% от  общих доходов;</a:t>
            </a:r>
          </a:p>
          <a:p>
            <a:r>
              <a:rPr lang="ru-RU" dirty="0"/>
              <a:t>      -  государственная пошлина – 4 тыс.руб. или 0,01% от  общих доходов.</a:t>
            </a:r>
          </a:p>
          <a:p>
            <a:r>
              <a:rPr lang="ru-RU" dirty="0"/>
              <a:t>	- продажа имущества – 159 тыс.руб. или 0,5%.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2</a:t>
            </a:r>
            <a:r>
              <a:rPr lang="ru-RU" dirty="0"/>
              <a:t>. </a:t>
            </a:r>
            <a:r>
              <a:rPr lang="ru-RU" b="1" i="1" dirty="0"/>
              <a:t>Безвозмездные поступления (дотации, субсидии, субвенции, межбюджетные трансферты, прочие безвозмездные поступления) –  17  млн. 798 тыс. руб</a:t>
            </a:r>
            <a:r>
              <a:rPr lang="ru-RU" dirty="0"/>
              <a:t>. или </a:t>
            </a:r>
            <a:r>
              <a:rPr lang="ru-RU" b="1" dirty="0"/>
              <a:t>58,2</a:t>
            </a:r>
            <a:r>
              <a:rPr lang="ru-RU" dirty="0"/>
              <a:t>% от общих поступлений.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/>
              <a:t>Расходы </a:t>
            </a:r>
            <a:r>
              <a:rPr lang="ru-RU" dirty="0"/>
              <a:t>бюджета сельского поселения за 2021 год исполнены в объеме </a:t>
            </a:r>
            <a:r>
              <a:rPr lang="ru-RU" b="1" u="sng" dirty="0"/>
              <a:t>31 млн. 236 тыс.руб</a:t>
            </a:r>
            <a:r>
              <a:rPr lang="ru-RU" dirty="0"/>
              <a:t>., (исполнение составило  99,6%) из них:</a:t>
            </a:r>
          </a:p>
          <a:p>
            <a:r>
              <a:rPr lang="ru-RU" u="sng" dirty="0"/>
              <a:t>- на содержание органа местного самоуправления – 4 млн. 773 тыс.руб.,</a:t>
            </a:r>
            <a:r>
              <a:rPr lang="ru-RU" dirty="0"/>
              <a:t> или 15,3% от общих расходов;   </a:t>
            </a:r>
          </a:p>
          <a:p>
            <a:r>
              <a:rPr lang="ru-RU" dirty="0"/>
              <a:t>- </a:t>
            </a:r>
            <a:r>
              <a:rPr lang="ru-RU" u="sng" dirty="0"/>
              <a:t>на культуру – 8 млн. 56 тыс. руб. </a:t>
            </a:r>
            <a:r>
              <a:rPr lang="ru-RU" dirty="0"/>
              <a:t>или 25,8 % от общих расходов;</a:t>
            </a:r>
          </a:p>
          <a:p>
            <a:r>
              <a:rPr lang="ru-RU" u="sng" dirty="0" smtClean="0"/>
              <a:t>- </a:t>
            </a:r>
            <a:r>
              <a:rPr lang="ru-RU" u="sng" dirty="0"/>
              <a:t>на содержание МКУ «Коржевский центр» - 6 млн. 450 тыс.руб. </a:t>
            </a:r>
            <a:r>
              <a:rPr lang="ru-RU" dirty="0"/>
              <a:t>или 20,6% от общих расходов</a:t>
            </a:r>
            <a:r>
              <a:rPr lang="ru-RU" u="sng" dirty="0"/>
              <a:t>;</a:t>
            </a:r>
            <a:endParaRPr lang="ru-RU" dirty="0"/>
          </a:p>
          <a:p>
            <a:r>
              <a:rPr lang="ru-RU" dirty="0" smtClean="0"/>
              <a:t>- </a:t>
            </a:r>
            <a:r>
              <a:rPr lang="ru-RU" u="sng" dirty="0"/>
              <a:t>на дорожное хозяйство</a:t>
            </a:r>
            <a:r>
              <a:rPr lang="ru-RU" dirty="0"/>
              <a:t> из дорожного фонда поселения израсходовано – </a:t>
            </a:r>
            <a:r>
              <a:rPr lang="ru-RU" u="sng" dirty="0"/>
              <a:t> 7 млн. руб</a:t>
            </a:r>
            <a:r>
              <a:rPr lang="ru-RU" dirty="0"/>
              <a:t>.</a:t>
            </a:r>
            <a:r>
              <a:rPr lang="ru-RU" u="sng" dirty="0"/>
              <a:t> </a:t>
            </a:r>
            <a:r>
              <a:rPr lang="ru-RU" dirty="0"/>
              <a:t>или 22,4% от общих расходов, в т.ч.: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r>
              <a:rPr lang="ru-RU" dirty="0"/>
              <a:t>по МП «Развитие дорог», по подпрограмме </a:t>
            </a:r>
            <a:r>
              <a:rPr lang="ru-RU" u="sng" dirty="0"/>
              <a:t>«Повышение безопасности дорожного движения» -  </a:t>
            </a:r>
            <a:r>
              <a:rPr lang="ru-RU" b="1" u="sng" dirty="0"/>
              <a:t>3 млн. 401</a:t>
            </a:r>
            <a:r>
              <a:rPr lang="ru-RU" u="sng" dirty="0"/>
              <a:t> тыс.руб</a:t>
            </a:r>
            <a:r>
              <a:rPr lang="ru-RU" dirty="0"/>
              <a:t>., или 10,9% от общих расходов, </a:t>
            </a:r>
            <a:endParaRPr lang="ru-RU" dirty="0" smtClean="0"/>
          </a:p>
          <a:p>
            <a:r>
              <a:rPr lang="ru-RU" dirty="0" smtClean="0"/>
              <a:t>- по МП «Развитие дорог», подпрограмме </a:t>
            </a:r>
            <a:r>
              <a:rPr lang="ru-RU" u="sng" dirty="0" smtClean="0"/>
              <a:t>«Строительство</a:t>
            </a:r>
            <a:r>
              <a:rPr lang="ru-RU" b="1" dirty="0" smtClean="0"/>
              <a:t>, </a:t>
            </a:r>
            <a:r>
              <a:rPr lang="ru-RU" dirty="0" smtClean="0"/>
              <a:t>реконструкция, капитальный ремонт и ремонт автомобильных дорог общего пользования местного значения на территории</a:t>
            </a:r>
            <a:r>
              <a:rPr lang="ru-RU" u="sng" dirty="0" smtClean="0"/>
              <a:t> -  </a:t>
            </a:r>
            <a:r>
              <a:rPr lang="ru-RU" b="1" u="sng" dirty="0" smtClean="0"/>
              <a:t>3 млн. 449</a:t>
            </a:r>
            <a:r>
              <a:rPr lang="ru-RU" u="sng" dirty="0" smtClean="0"/>
              <a:t> тыс.руб</a:t>
            </a:r>
            <a:r>
              <a:rPr lang="ru-RU" dirty="0" smtClean="0"/>
              <a:t>., </a:t>
            </a:r>
            <a:r>
              <a:rPr lang="ru-RU" u="sng" dirty="0" smtClean="0"/>
              <a:t> в т.ч.: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Autofit/>
          </a:bodyPr>
          <a:lstStyle/>
          <a:p>
            <a:r>
              <a:rPr lang="ru-RU" sz="2100" b="1" dirty="0" smtClean="0"/>
              <a:t>- </a:t>
            </a:r>
            <a:r>
              <a:rPr lang="ru-RU" sz="2100" b="1" u="sng" dirty="0"/>
              <a:t>на благоустройство – 3 млн. 283 тыс.руб. </a:t>
            </a:r>
            <a:r>
              <a:rPr lang="ru-RU" sz="2100" b="1" dirty="0"/>
              <a:t>или 10,5% от общих </a:t>
            </a:r>
            <a:r>
              <a:rPr lang="ru-RU" sz="2100" b="1" dirty="0" smtClean="0"/>
              <a:t>расходов</a:t>
            </a:r>
            <a:endParaRPr lang="ru-RU" sz="2100" b="1" u="sng" dirty="0" smtClean="0"/>
          </a:p>
          <a:p>
            <a:r>
              <a:rPr lang="ru-RU" sz="2100" u="sng" dirty="0" smtClean="0"/>
              <a:t>- </a:t>
            </a:r>
            <a:r>
              <a:rPr lang="ru-RU" sz="2100" b="1" u="sng" dirty="0" smtClean="0"/>
              <a:t>на коммунальное хозяйство </a:t>
            </a:r>
            <a:r>
              <a:rPr lang="ru-RU" sz="2100" u="sng" dirty="0" smtClean="0"/>
              <a:t>– </a:t>
            </a:r>
            <a:r>
              <a:rPr lang="ru-RU" sz="2100" b="1" u="sng" dirty="0" smtClean="0"/>
              <a:t>191 тыс.руб. или 0,6%  </a:t>
            </a:r>
            <a:r>
              <a:rPr lang="ru-RU" sz="2100" b="1" dirty="0" smtClean="0"/>
              <a:t>от общих расходов</a:t>
            </a:r>
          </a:p>
          <a:p>
            <a:r>
              <a:rPr lang="ru-RU" sz="2100" b="1" u="sng" dirty="0" smtClean="0"/>
              <a:t>передача полномочий району</a:t>
            </a:r>
            <a:r>
              <a:rPr lang="ru-RU" sz="2100" dirty="0" smtClean="0"/>
              <a:t> на деятельность контрольно-счетного органа, за выполнение функций по размещению сведений на портале «Государственных и муниципальных услуг», внутреннему контролю, по торговле, по сносу ветхого жилья – 197</a:t>
            </a:r>
            <a:r>
              <a:rPr lang="ru-RU" sz="2100" u="sng" dirty="0" smtClean="0"/>
              <a:t> тыс.руб</a:t>
            </a:r>
            <a:r>
              <a:rPr lang="ru-RU" sz="2100" dirty="0" smtClean="0"/>
              <a:t>. или 0,6% от общих расходов;</a:t>
            </a:r>
          </a:p>
          <a:p>
            <a:r>
              <a:rPr lang="ru-RU" sz="2100" b="1" u="sng" dirty="0" smtClean="0"/>
              <a:t>другие общегосударственные вопросы</a:t>
            </a:r>
            <a:r>
              <a:rPr lang="ru-RU" sz="2100" b="1" dirty="0" smtClean="0"/>
              <a:t> </a:t>
            </a:r>
            <a:r>
              <a:rPr lang="ru-RU" sz="2100" dirty="0" smtClean="0"/>
              <a:t>(оплата имущественных налогов, госрегистрация объектов коммунального хозяйства, переоценка объектов недвижимости при сдаче их в аренду, госрегистрация имущества, межевание земли под парками, оплата юридических услуг) – </a:t>
            </a:r>
            <a:r>
              <a:rPr lang="ru-RU" sz="2100" u="sng" dirty="0" smtClean="0"/>
              <a:t>472 тыс</a:t>
            </a:r>
            <a:r>
              <a:rPr lang="ru-RU" sz="2100" dirty="0" smtClean="0"/>
              <a:t>.руб. или 1,5% от общих расходов;</a:t>
            </a:r>
          </a:p>
          <a:p>
            <a:r>
              <a:rPr lang="ru-RU" sz="2100" dirty="0" smtClean="0"/>
              <a:t>-  </a:t>
            </a:r>
            <a:r>
              <a:rPr lang="ru-RU" sz="2100" b="1" u="sng" dirty="0" smtClean="0"/>
              <a:t>на защиту населения и территории от последствий чрезвычайных ситуаций  и обеспечение безопасности людей на водных объектах </a:t>
            </a:r>
            <a:r>
              <a:rPr lang="ru-RU" sz="2100" b="1" dirty="0" smtClean="0"/>
              <a:t>– 30</a:t>
            </a:r>
            <a:r>
              <a:rPr lang="ru-RU" sz="2100" b="1" u="sng" dirty="0" smtClean="0"/>
              <a:t> тыс.руб</a:t>
            </a:r>
            <a:r>
              <a:rPr lang="ru-RU" sz="2100" b="1" dirty="0" smtClean="0"/>
              <a:t>.  или 0,1% от общих расходов</a:t>
            </a:r>
            <a:r>
              <a:rPr lang="ru-RU" sz="2100" dirty="0" smtClean="0"/>
              <a:t>;</a:t>
            </a:r>
          </a:p>
          <a:p>
            <a:endParaRPr lang="ru-RU" sz="2100" b="1" dirty="0"/>
          </a:p>
          <a:p>
            <a:endParaRPr lang="ru-RU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- </a:t>
            </a:r>
            <a:r>
              <a:rPr lang="ru-RU" sz="2600" b="1" u="sng" dirty="0" smtClean="0"/>
              <a:t>пожарную безопасность</a:t>
            </a:r>
            <a:r>
              <a:rPr lang="ru-RU" sz="2600" b="1" dirty="0" smtClean="0"/>
              <a:t> – 5</a:t>
            </a:r>
            <a:r>
              <a:rPr lang="ru-RU" sz="2600" b="1" u="sng" dirty="0" smtClean="0"/>
              <a:t>0 тыс.руб</a:t>
            </a:r>
            <a:r>
              <a:rPr lang="ru-RU" sz="2600" b="1" dirty="0" smtClean="0"/>
              <a:t>. или 0,2% от общих расходов;</a:t>
            </a:r>
            <a:endParaRPr lang="ru-RU" sz="2600" dirty="0" smtClean="0"/>
          </a:p>
          <a:p>
            <a:r>
              <a:rPr lang="ru-RU" sz="2600" dirty="0" smtClean="0"/>
              <a:t>- </a:t>
            </a:r>
            <a:r>
              <a:rPr lang="ru-RU" sz="2600" b="1" u="sng" dirty="0"/>
              <a:t>охрана общественного порядка – 10 тыс.руб</a:t>
            </a:r>
            <a:r>
              <a:rPr lang="ru-RU" sz="2600" b="1" dirty="0"/>
              <a:t>. или 0,03% от общих расходов;</a:t>
            </a:r>
          </a:p>
          <a:p>
            <a:r>
              <a:rPr lang="ru-RU" sz="2600" dirty="0" smtClean="0"/>
              <a:t>- </a:t>
            </a:r>
            <a:r>
              <a:rPr lang="ru-RU" sz="2600" b="1" u="sng" dirty="0"/>
              <a:t>на физическую культуру и спорт – 175 тыс. руб.,</a:t>
            </a:r>
            <a:r>
              <a:rPr lang="ru-RU" sz="2600" b="1" dirty="0"/>
              <a:t> или 0,6% от общих расходов</a:t>
            </a:r>
            <a:r>
              <a:rPr lang="ru-RU" sz="2600" u="sng" dirty="0"/>
              <a:t>;</a:t>
            </a:r>
            <a:endParaRPr lang="ru-RU" sz="2600" dirty="0"/>
          </a:p>
          <a:p>
            <a:r>
              <a:rPr lang="ru-RU" sz="2600" dirty="0"/>
              <a:t>- </a:t>
            </a:r>
            <a:r>
              <a:rPr lang="ru-RU" sz="2600" b="1" u="sng" dirty="0"/>
              <a:t>на национальную оборону</a:t>
            </a:r>
            <a:r>
              <a:rPr lang="ru-RU" sz="2600" b="1" dirty="0"/>
              <a:t> (содержание специалиста ВУС) - </a:t>
            </a:r>
            <a:r>
              <a:rPr lang="ru-RU" sz="2600" b="1" u="sng" dirty="0"/>
              <a:t>245 тыс.руб</a:t>
            </a:r>
            <a:r>
              <a:rPr lang="ru-RU" sz="2600" b="1" dirty="0"/>
              <a:t>., или 0,8% от общих расходов;</a:t>
            </a:r>
          </a:p>
          <a:p>
            <a:r>
              <a:rPr lang="ru-RU" sz="2600" u="sng" dirty="0"/>
              <a:t>- </a:t>
            </a:r>
            <a:r>
              <a:rPr lang="ru-RU" sz="2600" b="1" u="sng" dirty="0"/>
              <a:t>на мероприятия молодежной политики </a:t>
            </a:r>
            <a:r>
              <a:rPr lang="ru-RU" sz="2600" b="1" dirty="0"/>
              <a:t>– 70</a:t>
            </a:r>
            <a:r>
              <a:rPr lang="ru-RU" sz="2600" b="1" u="sng" dirty="0"/>
              <a:t> тыс. руб</a:t>
            </a:r>
            <a:r>
              <a:rPr lang="ru-RU" sz="2600" b="1" dirty="0"/>
              <a:t>., или 0,2% от общих расходов</a:t>
            </a:r>
            <a:r>
              <a:rPr lang="ru-RU" sz="2600" dirty="0"/>
              <a:t>;</a:t>
            </a:r>
          </a:p>
          <a:p>
            <a:r>
              <a:rPr lang="ru-RU" sz="2600" b="1" dirty="0"/>
              <a:t>- </a:t>
            </a:r>
            <a:r>
              <a:rPr lang="ru-RU" sz="2600" b="1" u="sng" dirty="0"/>
              <a:t>мероприятия по поддержке малого бизнеса</a:t>
            </a:r>
            <a:r>
              <a:rPr lang="ru-RU" sz="2600" b="1" dirty="0"/>
              <a:t> – 30</a:t>
            </a:r>
            <a:r>
              <a:rPr lang="ru-RU" sz="2600" b="1" u="sng" dirty="0"/>
              <a:t> тыс.руб</a:t>
            </a:r>
            <a:r>
              <a:rPr lang="ru-RU" sz="2600" b="1" dirty="0"/>
              <a:t>., или 0,1% от общих расходов;</a:t>
            </a:r>
          </a:p>
          <a:p>
            <a:r>
              <a:rPr lang="ru-RU" sz="2600" u="sng" dirty="0"/>
              <a:t>- </a:t>
            </a:r>
            <a:r>
              <a:rPr lang="ru-RU" sz="2600" b="1" u="sng" dirty="0"/>
              <a:t>пенсионное обеспечение – 205 тыс.руб.,</a:t>
            </a:r>
            <a:r>
              <a:rPr lang="ru-RU" sz="2600" b="1" dirty="0"/>
              <a:t> или 0,7% от общих расходов</a:t>
            </a:r>
            <a:r>
              <a:rPr lang="ru-RU" sz="2600" dirty="0"/>
              <a:t>;</a:t>
            </a:r>
          </a:p>
          <a:p>
            <a:endParaRPr lang="ru-RU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Привлечено</a:t>
            </a:r>
            <a:r>
              <a:rPr lang="ru-RU" dirty="0"/>
              <a:t> </a:t>
            </a:r>
            <a:r>
              <a:rPr lang="ru-RU" b="1" dirty="0"/>
              <a:t>федеральных и</a:t>
            </a:r>
            <a:r>
              <a:rPr lang="ru-RU" dirty="0"/>
              <a:t> </a:t>
            </a:r>
            <a:r>
              <a:rPr lang="ru-RU" b="1" dirty="0"/>
              <a:t>краевых средств 4 млн. 238 тыс. рублей, в т.ч. числе</a:t>
            </a:r>
            <a:r>
              <a:rPr lang="ru-RU" dirty="0"/>
              <a:t>: </a:t>
            </a:r>
          </a:p>
          <a:p>
            <a:r>
              <a:rPr lang="ru-RU" dirty="0"/>
              <a:t>- по целевой программе «Строительство, реконструкция, капитальный ремонт и ремонт автомобильных дорог общего пользования местного значения» - 3 млн. 346 тыс.руб.;</a:t>
            </a:r>
          </a:p>
          <a:p>
            <a:r>
              <a:rPr lang="ru-RU" dirty="0"/>
              <a:t>- средства ЗСК – 1-я часть укладки тротуара в парке по ул. Зеленой, 24-Б</a:t>
            </a:r>
            <a:r>
              <a:rPr lang="ru-RU" i="1" dirty="0"/>
              <a:t> </a:t>
            </a:r>
            <a:r>
              <a:rPr lang="ru-RU" dirty="0"/>
              <a:t>- 480 тыс.руб.;</a:t>
            </a:r>
          </a:p>
          <a:p>
            <a:r>
              <a:rPr lang="ru-RU" b="1" dirty="0"/>
              <a:t>- </a:t>
            </a:r>
            <a:r>
              <a:rPr lang="ru-RU" dirty="0"/>
              <a:t>по МП «Комплексное развитие сельских территорий» - 2-я часть укладки тротуара  в парке по ул. Зеленой, 24-Б</a:t>
            </a:r>
            <a:r>
              <a:rPr lang="ru-RU" i="1" dirty="0"/>
              <a:t> </a:t>
            </a:r>
            <a:r>
              <a:rPr lang="ru-RU" dirty="0"/>
              <a:t>- 412 тыс.руб.;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Благоустройство и жизнедеятельность поселения</a:t>
            </a:r>
            <a:endParaRPr lang="ru-RU" dirty="0"/>
          </a:p>
        </p:txBody>
      </p:sp>
      <p:pic>
        <p:nvPicPr>
          <p:cNvPr id="2050" name="Picture 2" descr="C:\Documents and Settings\Пользователь\Рабочий стол\сессия2022\IMG-20220301-WA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571612"/>
            <a:ext cx="2214578" cy="2952771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43702" y="1571612"/>
            <a:ext cx="2219327" cy="295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F:\2022 - СХОД граждан за 2021 год\15 - рабочие работают\IMG_20210519_15204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5" y="1571613"/>
            <a:ext cx="2571768" cy="3429024"/>
          </a:xfrm>
          <a:prstGeom prst="rect">
            <a:avLst/>
          </a:prstGeom>
          <a:noFill/>
        </p:spPr>
      </p:pic>
      <p:pic>
        <p:nvPicPr>
          <p:cNvPr id="8" name="Picture 2" descr="F:\DSC_240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14612" y="4000504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4114800" cy="346092"/>
          </a:xfrm>
        </p:spPr>
        <p:txBody>
          <a:bodyPr>
            <a:noAutofit/>
          </a:bodyPr>
          <a:lstStyle/>
          <a:p>
            <a:r>
              <a:rPr lang="ru-RU" sz="3600" dirty="0" smtClean="0"/>
              <a:t>ул. Комсомольская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92867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F:\2022 - СХОД граждан за 2021 год\4 - Асф.Окт от Совет.до Адм+Комсомольская\IMG_20210621_1003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4429124" y="857232"/>
            <a:ext cx="4114800" cy="346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ул. Октябрьская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r>
              <a:rPr lang="ru-RU" dirty="0"/>
              <a:t>На территории сельского поселения расположено 2 населенных пункта: хутор Коржевский и хутор Шапарской.</a:t>
            </a:r>
          </a:p>
          <a:p>
            <a:r>
              <a:rPr lang="ru-RU" dirty="0"/>
              <a:t>         Население поселения на 01.01 2021 года составляет 3830 человек.</a:t>
            </a:r>
          </a:p>
          <a:p>
            <a:r>
              <a:rPr lang="ru-RU" dirty="0"/>
              <a:t>         По социально демографическим показателям 90 % русских. </a:t>
            </a:r>
          </a:p>
          <a:p>
            <a:r>
              <a:rPr lang="ru-RU" dirty="0"/>
              <a:t>         В 2021 году на территорию поселения прибыло всего 50 семей, 62 ребенка,  родились 26 детей.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Тротуары ул. Зеленая</a:t>
            </a:r>
            <a:br>
              <a:rPr lang="ru-RU" dirty="0" smtClean="0"/>
            </a:br>
            <a:r>
              <a:rPr lang="ru-RU" dirty="0" smtClean="0"/>
              <a:t> (центральный парк)</a:t>
            </a:r>
            <a:endParaRPr lang="ru-RU" dirty="0"/>
          </a:p>
        </p:txBody>
      </p:sp>
      <p:pic>
        <p:nvPicPr>
          <p:cNvPr id="3074" name="Picture 2" descr="F:\2022 - СХОД граждан за 2021 год\21 - Тротуар  Зеленая 150 м\2021 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3075" name="Picture 3" descr="F:\2022 - СХОД граждан за 2021 год\21 - Тротуар Зеленая 110 м\IMG_20210618_0849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3757610" cy="41753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ул. Октябрьская</a:t>
            </a:r>
            <a:endParaRPr lang="ru-RU" sz="3200" dirty="0"/>
          </a:p>
        </p:txBody>
      </p:sp>
      <p:pic>
        <p:nvPicPr>
          <p:cNvPr id="4098" name="Picture 2" descr="F:\2022 - СХОД граждан за 2021 год\5 - Асфальт Октябр от Юб до Свет\IMG_20201007_1116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4099" name="Picture 3" descr="F:\2022 - СХОД граждан за 2021 год\22 - Тротуар.Октябрьская\Новая папка\IMG_20210519_1409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571612"/>
            <a:ext cx="3394472" cy="4525963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43438" y="928670"/>
            <a:ext cx="3757610" cy="417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latin typeface="+mj-lt"/>
                <a:ea typeface="+mj-ea"/>
                <a:cs typeface="+mj-cs"/>
              </a:rPr>
              <a:t>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л. Октябрьская (тротуар)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2022 - СХОД граждан за 2021 год\12 - Посадка деревьев Октябрьска, п.Зеленая6\IMG_20210316_0938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52"/>
            <a:ext cx="3126580" cy="4168773"/>
          </a:xfrm>
          <a:prstGeom prst="rect">
            <a:avLst/>
          </a:prstGeom>
          <a:noFill/>
        </p:spPr>
      </p:pic>
      <p:pic>
        <p:nvPicPr>
          <p:cNvPr id="4098" name="Picture 2" descr="F:\2022 - СХОД граждан за 2021 год\12 - Посадка деревьев Октябрьска, п.Зеленая6\IMG_20210316_0856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2030384"/>
            <a:ext cx="3071834" cy="4095779"/>
          </a:xfrm>
          <a:prstGeom prst="rect">
            <a:avLst/>
          </a:prstGeom>
          <a:noFill/>
        </p:spPr>
      </p:pic>
      <p:pic>
        <p:nvPicPr>
          <p:cNvPr id="5" name="Picture 2" descr="F:\2022 - СХОД граждан за 2021 год\12 - Посадка деревьев Октябрьска, п.Зеленая6\IMG-20211011-WA00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8" y="285728"/>
            <a:ext cx="3143272" cy="4191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2022 - СХОД граждан за 2021 год\13 - Посадка петуни на аллеи\IMG_20210415_0935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5123" name="Picture 3" descr="F:\2022 - СХОД граждан за 2021 год\14 - Посадка сирени\2021 посадка сирени\IMG_20210323_0849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500042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2022 - СХОД граждан за 2021 год\2 -Аварийные деревья\IMG_20210309_1418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285728"/>
            <a:ext cx="3394472" cy="4525963"/>
          </a:xfrm>
          <a:prstGeom prst="rect">
            <a:avLst/>
          </a:prstGeom>
          <a:noFill/>
        </p:spPr>
      </p:pic>
      <p:pic>
        <p:nvPicPr>
          <p:cNvPr id="7171" name="Picture 3" descr="F:\2022 - СХОД граждан за 2021 год\25 - Установка лавоч.стадион\IMG_20210414_1421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2022 - СХОД граждан за 2021 год\8 - Косьба\IMG_20210519_0914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428604"/>
            <a:ext cx="3394472" cy="4525963"/>
          </a:xfrm>
          <a:prstGeom prst="rect">
            <a:avLst/>
          </a:prstGeom>
          <a:noFill/>
        </p:spPr>
      </p:pic>
      <p:pic>
        <p:nvPicPr>
          <p:cNvPr id="8195" name="Picture 3" descr="F:\2022 - СХОД граждан за 2021 год\8 - Косьба\IMG_20210422_1513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2022 - СХОД граждан за 2021 год\27 - Щебень\2021 конкурсСамая благоустроенная террттория 0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85728"/>
            <a:ext cx="3394472" cy="4525963"/>
          </a:xfrm>
          <a:prstGeom prst="rect">
            <a:avLst/>
          </a:prstGeom>
          <a:noFill/>
        </p:spPr>
      </p:pic>
      <p:pic>
        <p:nvPicPr>
          <p:cNvPr id="6146" name="Picture 2" descr="F:\2022 - СХОД граждан за 2021 год\29.-  Дет.пл.Шапари\IMG_20201021_090028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2022 - СХОД граждан за 2021 год\16 - ребята убирают около мус.конт\IMG_20210617_1033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42852"/>
            <a:ext cx="3019423" cy="4025897"/>
          </a:xfrm>
          <a:prstGeom prst="rect">
            <a:avLst/>
          </a:prstGeom>
          <a:noFill/>
        </p:spPr>
      </p:pic>
      <p:pic>
        <p:nvPicPr>
          <p:cNvPr id="10243" name="Picture 3" descr="F:\2022 - СХОД граждан за 2021 год\23 - Уборка снега рабочими\2021 конкурсСамая благоустроенная террттория 0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285728"/>
            <a:ext cx="3148021" cy="4197361"/>
          </a:xfrm>
          <a:prstGeom prst="rect">
            <a:avLst/>
          </a:prstGeom>
          <a:noFill/>
        </p:spPr>
      </p:pic>
      <p:pic>
        <p:nvPicPr>
          <p:cNvPr id="7" name="Picture 2" descr="F:\2022 - СХОД граждан за 2021 год\9 - Обработка от клещей\IMG_20210331_1402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26" y="2930490"/>
            <a:ext cx="2643206" cy="3524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000108"/>
            <a:ext cx="4040188" cy="2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2143116"/>
            <a:ext cx="2882900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Пучек С.Н. </a:t>
            </a:r>
            <a:br>
              <a:rPr lang="ru-RU" sz="2800" dirty="0" smtClean="0"/>
            </a:br>
            <a:r>
              <a:rPr lang="ru-RU" sz="2800" dirty="0" smtClean="0"/>
              <a:t>подъезд дома № 1 по ул. Солнечной</a:t>
            </a:r>
            <a:endParaRPr lang="ru-RU" sz="2800" dirty="0"/>
          </a:p>
        </p:txBody>
      </p:sp>
      <p:pic>
        <p:nvPicPr>
          <p:cNvPr id="13318" name="Picture 6" descr="F:\2022 - СХОД граждан за 2021 год\7 - КОНКУРС сам.бл.тер\2 - Сол.1,3 под\2021 конкурсСамая благоустроенная террттория 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643050"/>
            <a:ext cx="2451500" cy="3268667"/>
          </a:xfrm>
          <a:prstGeom prst="rect">
            <a:avLst/>
          </a:prstGeom>
          <a:noFill/>
        </p:spPr>
      </p:pic>
      <p:pic>
        <p:nvPicPr>
          <p:cNvPr id="13319" name="Picture 7" descr="F:\2022 - СХОД граждан за 2021 год\7 - КОНКУРС сам.бл.тер\2 - Сол.1,3 под\2021 конкурсСамая благоустроенная террттория 0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2857496"/>
            <a:ext cx="2826550" cy="3768733"/>
          </a:xfrm>
          <a:prstGeom prst="rect">
            <a:avLst/>
          </a:prstGeom>
          <a:noFill/>
        </p:spPr>
      </p:pic>
      <p:pic>
        <p:nvPicPr>
          <p:cNvPr id="15" name="Picture 2" descr="F:\2022 - СХОД граждан за 2021 год\7 - КОНКУРС сам.бл.тер\2 - Сол.1,3 под\2021 конкурсСамая благоустроенная террттория 0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4" y="1285860"/>
            <a:ext cx="2928958" cy="3905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При подготовке к выборам депутатов Государственной Думы Федерального Собрания Российской Федерации </a:t>
            </a:r>
            <a:r>
              <a:rPr lang="en-US" dirty="0"/>
              <a:t>VIII </a:t>
            </a:r>
            <a:r>
              <a:rPr lang="ru-RU" dirty="0"/>
              <a:t>проведены </a:t>
            </a:r>
          </a:p>
          <a:p>
            <a:r>
              <a:rPr lang="ru-RU" dirty="0"/>
              <a:t>        - </a:t>
            </a:r>
            <a:r>
              <a:rPr lang="ru-RU" b="1" dirty="0"/>
              <a:t>25 предвыборных сходов</a:t>
            </a:r>
            <a:r>
              <a:rPr lang="ru-RU" dirty="0"/>
              <a:t> граждан ;</a:t>
            </a:r>
          </a:p>
          <a:p>
            <a:r>
              <a:rPr lang="ru-RU" dirty="0"/>
              <a:t>        -</a:t>
            </a:r>
            <a:r>
              <a:rPr lang="ru-RU" b="1" dirty="0"/>
              <a:t>15 сходов</a:t>
            </a:r>
            <a:r>
              <a:rPr lang="ru-RU" dirty="0"/>
              <a:t>  проведено точечно (многоквартирные дома, улицы по устным заявлениям граждан);</a:t>
            </a:r>
          </a:p>
          <a:p>
            <a:r>
              <a:rPr lang="ru-RU" b="1" dirty="0"/>
              <a:t>-2 схода в х. Коржевский и х. Шапарской</a:t>
            </a:r>
            <a:r>
              <a:rPr lang="ru-RU" dirty="0"/>
              <a:t> с участием доверенных лиц депутата Государственной Думы Федерального Собрания Российской Федерации </a:t>
            </a:r>
            <a:r>
              <a:rPr lang="en-US" dirty="0"/>
              <a:t>VII</a:t>
            </a:r>
            <a:r>
              <a:rPr lang="ru-RU" dirty="0"/>
              <a:t> созыва И.И.Демченко </a:t>
            </a:r>
          </a:p>
          <a:p>
            <a:r>
              <a:rPr lang="ru-RU" b="1" dirty="0"/>
              <a:t>-6 приемов депутатом Совета</a:t>
            </a:r>
            <a:r>
              <a:rPr lang="ru-RU" dirty="0"/>
              <a:t> муниципального образования Славянский район по </a:t>
            </a:r>
            <a:r>
              <a:rPr lang="ru-RU" dirty="0" err="1"/>
              <a:t>Коржевскому</a:t>
            </a:r>
            <a:r>
              <a:rPr lang="ru-RU" dirty="0"/>
              <a:t> одномандатному округу № 15 Еленой Алексеевной Князьковой;</a:t>
            </a:r>
          </a:p>
          <a:p>
            <a:r>
              <a:rPr lang="ru-RU" b="1" dirty="0"/>
              <a:t>-14 приемов депутатами Совета</a:t>
            </a:r>
            <a:r>
              <a:rPr lang="ru-RU" dirty="0"/>
              <a:t> Коржевского сельского поселения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857232"/>
            <a:ext cx="2828916" cy="56040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Коваленко Т.А.</a:t>
            </a:r>
            <a:endParaRPr lang="ru-RU" sz="2800" dirty="0"/>
          </a:p>
        </p:txBody>
      </p:sp>
      <p:pic>
        <p:nvPicPr>
          <p:cNvPr id="5" name="Picture 4" descr="F:\СХОД 3.03.21\1 - Коваленко 20-2\IMG-20200803-WA0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357298"/>
            <a:ext cx="2373284" cy="3167149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285860"/>
            <a:ext cx="3344103" cy="362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42976" y="642918"/>
            <a:ext cx="2828916" cy="560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Клесова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Л.А.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3929066"/>
            <a:ext cx="2237068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 descr="F:\2022 - СХОД граждан за 2021 год\7 - КОНКУРС сам.бл.тер\1- Коваленко\IMG_20200729_11351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25842" y="3714752"/>
            <a:ext cx="2290765" cy="3054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14282" y="214290"/>
            <a:ext cx="4040188" cy="639762"/>
          </a:xfrm>
        </p:spPr>
        <p:txBody>
          <a:bodyPr/>
          <a:lstStyle/>
          <a:p>
            <a:r>
              <a:rPr lang="ru-RU" dirty="0" smtClean="0"/>
              <a:t>Шульженко Л.А.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357686" y="357166"/>
            <a:ext cx="2713057" cy="531825"/>
          </a:xfrm>
        </p:spPr>
        <p:txBody>
          <a:bodyPr/>
          <a:lstStyle/>
          <a:p>
            <a:r>
              <a:rPr lang="ru-RU" dirty="0" smtClean="0"/>
              <a:t>Фисенко Л.В.</a:t>
            </a:r>
            <a:endParaRPr lang="ru-RU" dirty="0"/>
          </a:p>
        </p:txBody>
      </p:sp>
      <p:pic>
        <p:nvPicPr>
          <p:cNvPr id="11" name="Picture 4" descr="F:\2022 - СХОД граждан за 2021 год\7 - КОНКУРС сам.бл.тер\1 - Шульженко\Новая папка\2021 конкурсСамая благоустроенная террттория 0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928670"/>
            <a:ext cx="2381836" cy="3175781"/>
          </a:xfrm>
          <a:prstGeom prst="rect">
            <a:avLst/>
          </a:prstGeom>
          <a:noFill/>
        </p:spPr>
      </p:pic>
      <p:pic>
        <p:nvPicPr>
          <p:cNvPr id="13" name="Picture 2" descr="F:\2022 - СХОД граждан за 2021 год\7 - КОНКУРС сам.бл.тер\1 - Шульженко\2021 конкурсСамая благоустроенная террттория 0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3214686"/>
            <a:ext cx="2312848" cy="2714643"/>
          </a:xfrm>
          <a:prstGeom prst="rect">
            <a:avLst/>
          </a:prstGeom>
          <a:noFill/>
        </p:spPr>
      </p:pic>
      <p:pic>
        <p:nvPicPr>
          <p:cNvPr id="15" name="Picture 5" descr="F:\2022 - СХОД граждан за 2021 год\7 - КОНКУРС сам.бл.тер\1 - Молод Фисенко\IMG_20201110_0821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785794"/>
            <a:ext cx="2397922" cy="3197229"/>
          </a:xfrm>
          <a:prstGeom prst="rect">
            <a:avLst/>
          </a:prstGeom>
          <a:noFill/>
        </p:spPr>
      </p:pic>
      <p:pic>
        <p:nvPicPr>
          <p:cNvPr id="17" name="Picture 3" descr="F:\2022 - СХОД граждан за 2021 год\7 - КОНКУРС сам.бл.тер\1 - Молод Фисенко\2021 конкурсСамая благоустроенная террттория 04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6" y="2928934"/>
            <a:ext cx="2558657" cy="3411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58272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«Самая благоустроенная </a:t>
            </a:r>
            <a:br>
              <a:rPr lang="ru-RU" sz="2800" dirty="0" smtClean="0"/>
            </a:br>
            <a:r>
              <a:rPr lang="ru-RU" sz="2800" dirty="0" smtClean="0"/>
              <a:t>территория многоквартирного дома»</a:t>
            </a:r>
            <a:br>
              <a:rPr lang="ru-RU" sz="2800" dirty="0" smtClean="0"/>
            </a:br>
            <a:r>
              <a:rPr lang="ru-RU" sz="2800" dirty="0" smtClean="0"/>
              <a:t>ул. Молодежная, д.29</a:t>
            </a:r>
            <a:br>
              <a:rPr lang="ru-RU" sz="2800" dirty="0" smtClean="0"/>
            </a:br>
            <a:r>
              <a:rPr lang="ru-RU" sz="2800" dirty="0" smtClean="0"/>
              <a:t>Фоко Н.Г.</a:t>
            </a:r>
            <a:endParaRPr lang="ru-RU" sz="2800" dirty="0"/>
          </a:p>
        </p:txBody>
      </p:sp>
      <p:pic>
        <p:nvPicPr>
          <p:cNvPr id="17410" name="Picture 2" descr="F:\2022 - СХОД граждан за 2021 год\7 - КОНКУРС сам.бл.тер\3 - Молод 29 д\2021 конкурсСамая благоустроенная террттория 0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5561" y="2174875"/>
            <a:ext cx="2963466" cy="3951288"/>
          </a:xfrm>
          <a:prstGeom prst="rect">
            <a:avLst/>
          </a:prstGeom>
          <a:noFill/>
        </p:spPr>
      </p:pic>
      <p:pic>
        <p:nvPicPr>
          <p:cNvPr id="17411" name="Picture 3" descr="F:\2022 - СХОД граждан за 2021 год\7 - КОНКУРС сам.бл.тер\3 - Молод 29 д\Новая папка\2021 конкурсСамая благоустроенная террттория 06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4179" y="2174875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725602"/>
          </a:xfrm>
        </p:spPr>
        <p:txBody>
          <a:bodyPr>
            <a:noAutofit/>
          </a:bodyPr>
          <a:lstStyle/>
          <a:p>
            <a:r>
              <a:rPr lang="ru-RU" sz="3200" dirty="0"/>
              <a:t> </a:t>
            </a:r>
            <a:r>
              <a:rPr lang="ru-RU" sz="2800" dirty="0"/>
              <a:t>Все победители  награждены    Благодарственными письмами главы муниципального образования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Славянский </a:t>
            </a:r>
            <a:r>
              <a:rPr lang="ru-RU" sz="2800" dirty="0"/>
              <a:t>район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Р.И.Синяговского</a:t>
            </a:r>
            <a:endParaRPr lang="ru-RU" sz="2800" dirty="0"/>
          </a:p>
        </p:txBody>
      </p:sp>
      <p:pic>
        <p:nvPicPr>
          <p:cNvPr id="16386" name="Picture 2" descr="F:\2022 - СХОД граждан за 2021 год\7 - КОНКУРС сам.бл.тер\Screenshot_20220208_0903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2500306"/>
            <a:ext cx="4643470" cy="3889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Социальная сфера</a:t>
            </a:r>
            <a:endParaRPr lang="ru-RU" dirty="0"/>
          </a:p>
        </p:txBody>
      </p:sp>
      <p:pic>
        <p:nvPicPr>
          <p:cNvPr id="11266" name="Picture 2" descr="F:\2022 - СХОД граждан за 2021 год\1 -9 мая вручение подарки\IMG_20210509_1045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11267" name="Picture 3" descr="F:\2022 - СХОД граждан за 2021 год\1 -9 мая вручение подарки\IMG_20210509_1022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Пользователь\Рабочий стол\сессия2022\¦¬¦-¦+¦-TА¦¦¦¬ ¦-¦-¦-¦-¦¦¦-¦+.2020 ¦Т¦Ю¦Т 0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500042"/>
            <a:ext cx="3394472" cy="4525963"/>
          </a:xfrm>
          <a:prstGeom prst="rect">
            <a:avLst/>
          </a:prstGeom>
          <a:noFill/>
        </p:spPr>
      </p:pic>
      <p:pic>
        <p:nvPicPr>
          <p:cNvPr id="7171" name="Picture 3" descr="C:\Documents and Settings\Пользователь\Рабочий стол\сессия2022\¦ЮTА¦¬¦-¦-¦-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1857364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F:\2022 - СХОД граждан за 2021 год\28 - Юбилей 90 лет 2021\IMG_20210726_1431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428604"/>
            <a:ext cx="3394472" cy="4525963"/>
          </a:xfrm>
          <a:prstGeom prst="rect">
            <a:avLst/>
          </a:prstGeom>
          <a:noFill/>
        </p:spPr>
      </p:pic>
      <p:pic>
        <p:nvPicPr>
          <p:cNvPr id="15364" name="Picture 4" descr="F:\2022 - СХОД граждан за 2021 год\28 - Юбилей 90 лет 2021\IMG_20210919_1138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2022 - СХОД граждан за 2021 год\26 - Чернобыль 35 лет\IMG_20210426_1613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1643050"/>
            <a:ext cx="3394472" cy="4525963"/>
          </a:xfrm>
          <a:prstGeom prst="rect">
            <a:avLst/>
          </a:prstGeom>
          <a:noFill/>
        </p:spPr>
      </p:pic>
      <p:pic>
        <p:nvPicPr>
          <p:cNvPr id="19459" name="Picture 3" descr="F:\2022 - СХОД граждан за 2021 год\26 - Чернобыль 35 лет\IMG_20210426_1609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428604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714356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Безопасность населения</a:t>
            </a:r>
            <a:endParaRPr lang="ru-RU" dirty="0"/>
          </a:p>
        </p:txBody>
      </p:sp>
      <p:pic>
        <p:nvPicPr>
          <p:cNvPr id="8195" name="Picture 3" descr="C:\Documents and Settings\Пользователь\Рабочий стол\сессия2022\P11008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500174"/>
            <a:ext cx="4038600" cy="2570201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 descr="C:\Documents and Settings\Пользователь\Рабочий стол\сессия2022\P11006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3929066"/>
            <a:ext cx="4038600" cy="2510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30 мая 2021 года</a:t>
            </a:r>
            <a:r>
              <a:rPr lang="ru-RU" dirty="0"/>
              <a:t> состоялся праймериз (предварительное голосование по кандидатурам для последующего выдвижения от Партии «ЕДИНАЯ РОССИЯ» кандидатами в депутаты Государственной Думы Федерального Собрания</a:t>
            </a:r>
            <a:endParaRPr lang="ru-RU" b="1" dirty="0"/>
          </a:p>
          <a:p>
            <a:r>
              <a:rPr lang="ru-RU" dirty="0"/>
              <a:t>Было организовано электронное голосование с 24 по 30 мая на сайте «Предварительное голосование» с авторизацией голосующих через «Государственные услуги».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Пользователь\Рабочий стол\сессия2022\P11100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714356"/>
            <a:ext cx="4038600" cy="2522415"/>
          </a:xfrm>
          <a:prstGeom prst="rect">
            <a:avLst/>
          </a:prstGeom>
          <a:noFill/>
        </p:spPr>
      </p:pic>
      <p:pic>
        <p:nvPicPr>
          <p:cNvPr id="9220" name="Picture 4" descr="C:\Documents and Settings\Пользователь\Рабочий стол\сессия2022\P11100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285860"/>
            <a:ext cx="4038600" cy="2515312"/>
          </a:xfrm>
          <a:prstGeom prst="rect">
            <a:avLst/>
          </a:prstGeom>
          <a:noFill/>
        </p:spPr>
      </p:pic>
      <p:pic>
        <p:nvPicPr>
          <p:cNvPr id="10" name="Picture 3" descr="C:\Documents and Settings\Пользователь\Рабочий стол\сессия2022\P110088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3643314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Воинский учет</a:t>
            </a:r>
            <a:endParaRPr lang="ru-RU" dirty="0"/>
          </a:p>
        </p:txBody>
      </p:sp>
      <p:pic>
        <p:nvPicPr>
          <p:cNvPr id="10244" name="Picture 4" descr="C:\Documents and Settings\Пользователь\Рабочий стол\сессия2022\IMG-20220302-WA0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214422"/>
            <a:ext cx="3609972" cy="3609972"/>
          </a:xfrm>
          <a:prstGeom prst="rect">
            <a:avLst/>
          </a:prstGeom>
          <a:noFill/>
        </p:spPr>
      </p:pic>
      <p:pic>
        <p:nvPicPr>
          <p:cNvPr id="10246" name="Picture 6" descr="C:\Documents and Settings\Пользователь\Рабочий стол\сессия2022\IMG-20220302-WA00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1285860"/>
            <a:ext cx="2965844" cy="3954459"/>
          </a:xfrm>
          <a:prstGeom prst="rect">
            <a:avLst/>
          </a:prstGeom>
          <a:noFill/>
        </p:spPr>
      </p:pic>
      <p:pic>
        <p:nvPicPr>
          <p:cNvPr id="13" name="Picture 2" descr="C:\Documents and Settings\Пользователь\Рабочий стол\сессия2022\IMG-20220302-WA00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3786190"/>
            <a:ext cx="4038600" cy="2836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Молодежь</a:t>
            </a:r>
            <a:endParaRPr lang="ru-RU" dirty="0"/>
          </a:p>
        </p:txBody>
      </p:sp>
      <p:pic>
        <p:nvPicPr>
          <p:cNvPr id="11268" name="Picture 4" descr="C:\Documents and Settings\Пользователь\Рабочий стол\сессия2022\IMG_51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67845" y="1600200"/>
            <a:ext cx="3017309" cy="4525963"/>
          </a:xfrm>
          <a:prstGeom prst="rect">
            <a:avLst/>
          </a:prstGeom>
          <a:noFill/>
        </p:spPr>
      </p:pic>
      <p:pic>
        <p:nvPicPr>
          <p:cNvPr id="1126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1500174"/>
            <a:ext cx="4038600" cy="181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3643314"/>
            <a:ext cx="4038600" cy="181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Documents and Settings\Пользователь\Рабочий стол\сессия2022\IMG-20220207-WA0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857628"/>
            <a:ext cx="4038600" cy="1817370"/>
          </a:xfrm>
          <a:prstGeom prst="rect">
            <a:avLst/>
          </a:prstGeom>
          <a:noFill/>
        </p:spPr>
      </p:pic>
      <p:pic>
        <p:nvPicPr>
          <p:cNvPr id="14341" name="Picture 5" descr="C:\Documents and Settings\Пользователь\Рабочий стол\сессия2022\IMG-20211014-WA0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785926"/>
            <a:ext cx="4038600" cy="2271713"/>
          </a:xfrm>
          <a:prstGeom prst="rect">
            <a:avLst/>
          </a:prstGeom>
          <a:noFill/>
        </p:spPr>
      </p:pic>
      <p:pic>
        <p:nvPicPr>
          <p:cNvPr id="11" name="Picture 2" descr="C:\Documents and Settings\Пользователь\Рабочий стол\сессия2022\IMG-20211203-WA00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1142984"/>
            <a:ext cx="4038600" cy="1864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</a:t>
            </a:r>
            <a:endParaRPr lang="ru-RU" dirty="0"/>
          </a:p>
        </p:txBody>
      </p:sp>
      <p:pic>
        <p:nvPicPr>
          <p:cNvPr id="9" name="Picture 3" descr="C:\Documents and Settings\Пользователь\Рабочий стол\сессия2022\Спорт\28.02. зим фестиваль ГТО\IMG-20210228-WA00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1285860"/>
            <a:ext cx="4038600" cy="3028950"/>
          </a:xfrm>
          <a:prstGeom prst="rect">
            <a:avLst/>
          </a:prstGeom>
          <a:noFill/>
        </p:spPr>
      </p:pic>
      <p:pic>
        <p:nvPicPr>
          <p:cNvPr id="12" name="Picture 3" descr="C:\Documents and Settings\Пользователь\Рабочий стол\Света\Фото Пахомова\IMG-20220118-WA00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428736"/>
            <a:ext cx="4038600" cy="3028950"/>
          </a:xfrm>
          <a:prstGeom prst="rect">
            <a:avLst/>
          </a:prstGeom>
          <a:noFill/>
        </p:spPr>
      </p:pic>
      <p:pic>
        <p:nvPicPr>
          <p:cNvPr id="15" name="Picture 4" descr="C:\Documents and Settings\Пользователь\Рабочий стол\сессия2022\Спорт\ГТО\IMG-20210228-WA0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364331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Пользователь\Рабочий стол\сессия2022\Спорт\06.02. Спаритакиада МОСР муж.вол\IMG-20210206-WA0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3643314"/>
            <a:ext cx="4038600" cy="2994399"/>
          </a:xfrm>
          <a:prstGeom prst="rect">
            <a:avLst/>
          </a:prstGeom>
          <a:noFill/>
        </p:spPr>
      </p:pic>
      <p:pic>
        <p:nvPicPr>
          <p:cNvPr id="10" name="Picture 5" descr="C:\Documents and Settings\Пользователь\Рабочий стол\сессия2022\Спорт\04.09.2021 ГТО МОСР\IMG-20210904-WA00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285728"/>
            <a:ext cx="4038600" cy="3028950"/>
          </a:xfrm>
          <a:prstGeom prst="rect">
            <a:avLst/>
          </a:prstGeom>
          <a:noFill/>
        </p:spPr>
      </p:pic>
      <p:pic>
        <p:nvPicPr>
          <p:cNvPr id="11" name="Picture 6" descr="C:\Documents and Settings\Пользователь\Рабочий стол\сессия2022\Спорт\Краевое ГТО 3 место\IMG-20211002-WA00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357166"/>
            <a:ext cx="254585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Пользователь\Рабочий стол\сессия2022\Спорт\женский волейбо\IMG-20210322-WA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357166"/>
            <a:ext cx="4038600" cy="3028950"/>
          </a:xfrm>
          <a:prstGeom prst="rect">
            <a:avLst/>
          </a:prstGeom>
          <a:noFill/>
        </p:spPr>
      </p:pic>
      <p:pic>
        <p:nvPicPr>
          <p:cNvPr id="19458" name="Picture 2" descr="C:\Documents and Settings\Пользователь\Рабочий стол\сессия2022\Спорт\20.03.Сартакиада МОСР стрельба\IMG-20210320-WA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571612"/>
            <a:ext cx="4038600" cy="3028950"/>
          </a:xfrm>
          <a:prstGeom prst="rect">
            <a:avLst/>
          </a:prstGeom>
          <a:noFill/>
        </p:spPr>
      </p:pic>
      <p:pic>
        <p:nvPicPr>
          <p:cNvPr id="6" name="Picture 2" descr="C:\Documents and Settings\Пользователь\Рабочий стол\сессия2022\Спорт\22.05. МОСР 2 место волейбо мужчины\IMG-20210703-WA006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34290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Пользователь\Рабочий стол\сессия2022\Спорт\22.05. Спартакиада МОСР минилапта\IMG-20210522-WA0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0"/>
            <a:ext cx="4038600" cy="3028950"/>
          </a:xfrm>
          <a:prstGeom prst="rect">
            <a:avLst/>
          </a:prstGeom>
          <a:noFill/>
        </p:spPr>
      </p:pic>
      <p:pic>
        <p:nvPicPr>
          <p:cNvPr id="20483" name="Picture 3" descr="C:\Documents and Settings\Пользователь\Рабочий стол\сессия2022\Спорт\Минилапта\IMG-20210522-WA0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928670"/>
            <a:ext cx="4038600" cy="3028950"/>
          </a:xfrm>
          <a:prstGeom prst="rect">
            <a:avLst/>
          </a:prstGeom>
          <a:noFill/>
        </p:spPr>
      </p:pic>
      <p:pic>
        <p:nvPicPr>
          <p:cNvPr id="9" name="Picture 7" descr="C:\Documents and Settings\Пользователь\Рабочий стол\сессия2022\Спорт\06.03.Спартакиаада МОСР ж волейб\IMG-20210306-WA00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3071810"/>
            <a:ext cx="4038600" cy="3022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C:\Documents and Settings\Пользователь\Рабочий стол\сессия2022\Спорт\+05.10.шашки\IMG-20211016-WA0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285728"/>
            <a:ext cx="4038600" cy="3028950"/>
          </a:xfrm>
          <a:prstGeom prst="rect">
            <a:avLst/>
          </a:prstGeom>
          <a:noFill/>
        </p:spPr>
      </p:pic>
      <p:pic>
        <p:nvPicPr>
          <p:cNvPr id="16392" name="Picture 8" descr="C:\Documents and Settings\Пользователь\Рабочий стол\сессия2022\Спорт\+16.10 нарды\IMG-20211016-WA0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1746" y="3363844"/>
            <a:ext cx="4038600" cy="3028950"/>
          </a:xfrm>
          <a:prstGeom prst="rect">
            <a:avLst/>
          </a:prstGeom>
          <a:noFill/>
        </p:spPr>
      </p:pic>
      <p:pic>
        <p:nvPicPr>
          <p:cNvPr id="19" name="Picture 2" descr="C:\Documents and Settings\Пользователь\Рабочий стол\сессия2022\Спорт\1 место 03.07.2021\Пляжный волйбол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214290"/>
            <a:ext cx="4038600" cy="3028950"/>
          </a:xfrm>
          <a:prstGeom prst="rect">
            <a:avLst/>
          </a:prstGeom>
          <a:noFill/>
        </p:spPr>
      </p:pic>
      <p:pic>
        <p:nvPicPr>
          <p:cNvPr id="20" name="Picture 3" descr="C:\Documents and Settings\Пользователь\Рабочий стол\сессия2022\Спорт\Волейбо 4 место ЮФО\IMG-20210708-WA003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43571" y="2428868"/>
            <a:ext cx="2427392" cy="4311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МКУК СДК «Коржевский»</a:t>
            </a:r>
            <a:endParaRPr lang="ru-RU" dirty="0"/>
          </a:p>
        </p:txBody>
      </p:sp>
      <p:pic>
        <p:nvPicPr>
          <p:cNvPr id="22530" name="Picture 2" descr="C:\Documents and Settings\Пользователь\Рабочий стол\сессия2022\IMG-20220207-WA00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571612"/>
            <a:ext cx="4038600" cy="1817370"/>
          </a:xfrm>
          <a:prstGeom prst="rect">
            <a:avLst/>
          </a:prstGeom>
          <a:noFill/>
        </p:spPr>
      </p:pic>
      <p:pic>
        <p:nvPicPr>
          <p:cNvPr id="22531" name="Picture 3" descr="C:\Documents and Settings\Пользователь\Рабочий стол\сессия2022\IMG-20220207-WA0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785926"/>
            <a:ext cx="4038600" cy="2691348"/>
          </a:xfrm>
          <a:prstGeom prst="rect">
            <a:avLst/>
          </a:prstGeom>
          <a:noFill/>
        </p:spPr>
      </p:pic>
      <p:pic>
        <p:nvPicPr>
          <p:cNvPr id="7" name="Picture 3" descr="C:\Documents and Settings\Пользователь\Рабочий стол\сессия2022\DSC_3433 (1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3714752"/>
            <a:ext cx="4038600" cy="2694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Пользователь\Рабочий стол\Света\Фото Пахомова\IMG-20220118-WA00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38090"/>
            <a:ext cx="3214710" cy="3214710"/>
          </a:xfrm>
          <a:prstGeom prst="rect">
            <a:avLst/>
          </a:prstGeom>
          <a:noFill/>
        </p:spPr>
      </p:pic>
      <p:pic>
        <p:nvPicPr>
          <p:cNvPr id="1028" name="Picture 4" descr="C:\Documents and Settings\Пользователь\Рабочий стол\Света\Фото Пахомова\IMG-20220118-WA00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42852"/>
            <a:ext cx="3071834" cy="3071834"/>
          </a:xfrm>
          <a:prstGeom prst="rect">
            <a:avLst/>
          </a:prstGeom>
          <a:noFill/>
        </p:spPr>
      </p:pic>
      <p:pic>
        <p:nvPicPr>
          <p:cNvPr id="10" name="Picture 2" descr="C:\Documents and Settings\Пользователь\Рабочий стол\Света\Фото Пахомова\REZ_7766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786182" y="3357562"/>
            <a:ext cx="4857784" cy="3238522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3500438"/>
            <a:ext cx="3264963" cy="244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Пользователь\Рабочий стол\сессия2022\IMG-20211227-WA0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57166"/>
            <a:ext cx="4038600" cy="3028950"/>
          </a:xfrm>
          <a:prstGeom prst="rect">
            <a:avLst/>
          </a:prstGeom>
          <a:noFill/>
        </p:spPr>
      </p:pic>
      <p:pic>
        <p:nvPicPr>
          <p:cNvPr id="23556" name="Picture 4" descr="C:\Documents and Settings\Пользователь\Рабочий стол\сессия2022\IMG-20220207-WA00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57166"/>
            <a:ext cx="4038600" cy="2647176"/>
          </a:xfrm>
          <a:prstGeom prst="rect">
            <a:avLst/>
          </a:prstGeom>
          <a:noFill/>
        </p:spPr>
      </p:pic>
      <p:pic>
        <p:nvPicPr>
          <p:cNvPr id="9" name="Picture 2" descr="C:\Documents and Settings\Пользователь\Рабочий стол\сессия2022\IMG-20220207-WA00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929066"/>
            <a:ext cx="4762533" cy="2143140"/>
          </a:xfrm>
          <a:prstGeom prst="rect">
            <a:avLst/>
          </a:prstGeom>
          <a:noFill/>
        </p:spPr>
      </p:pic>
      <p:pic>
        <p:nvPicPr>
          <p:cNvPr id="10" name="Picture 4" descr="C:\Documents and Settings\Пользователь\Рабочий стол\сессия2022\IMG-20220207-WA002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143248"/>
            <a:ext cx="4038600" cy="2424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Documents and Settings\Пользователь\Рабочий стол\сессия2022\image2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57166"/>
            <a:ext cx="4038600" cy="1817370"/>
          </a:xfrm>
          <a:prstGeom prst="rect">
            <a:avLst/>
          </a:prstGeom>
          <a:noFill/>
        </p:spPr>
      </p:pic>
      <p:pic>
        <p:nvPicPr>
          <p:cNvPr id="24580" name="Picture 4" descr="C:\Documents and Settings\Пользователь\Рабочий стол\сессия2022\IMG_20210429_1243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0"/>
            <a:ext cx="3786214" cy="2839661"/>
          </a:xfrm>
          <a:prstGeom prst="rect">
            <a:avLst/>
          </a:prstGeom>
          <a:noFill/>
        </p:spPr>
      </p:pic>
      <p:pic>
        <p:nvPicPr>
          <p:cNvPr id="9" name="Picture 2" descr="C:\Documents and Settings\Пользователь\Рабочий стол\сессия2022\IMG-20220207-WA00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4714884"/>
            <a:ext cx="4038600" cy="1817370"/>
          </a:xfrm>
          <a:prstGeom prst="rect">
            <a:avLst/>
          </a:prstGeom>
          <a:noFill/>
        </p:spPr>
      </p:pic>
      <p:pic>
        <p:nvPicPr>
          <p:cNvPr id="10" name="Picture 4" descr="C:\Documents and Settings\Пользователь\Рабочий стол\сессия2022\IMG-20220207-WA002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2214554"/>
            <a:ext cx="4991107" cy="2245998"/>
          </a:xfrm>
          <a:prstGeom prst="rect">
            <a:avLst/>
          </a:prstGeom>
          <a:noFill/>
        </p:spPr>
      </p:pic>
      <p:pic>
        <p:nvPicPr>
          <p:cNvPr id="11" name="Picture 2" descr="C:\Documents and Settings\Пользователь\Рабочий стол\сессия2022\IMG-20220207-WA001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4500570"/>
            <a:ext cx="4038600" cy="1817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Documents and Settings\Пользователь\Рабочий стол\сессия2022\IMG_20211227_1024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642918"/>
            <a:ext cx="4038600" cy="3028950"/>
          </a:xfrm>
          <a:prstGeom prst="rect">
            <a:avLst/>
          </a:prstGeom>
          <a:noFill/>
        </p:spPr>
      </p:pic>
      <p:pic>
        <p:nvPicPr>
          <p:cNvPr id="25605" name="Picture 5" descr="C:\Documents and Settings\Пользователь\Рабочий стол\сессия2022\IMG-20220207-WA0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785794"/>
            <a:ext cx="4038600" cy="2691348"/>
          </a:xfrm>
          <a:prstGeom prst="rect">
            <a:avLst/>
          </a:prstGeom>
          <a:noFill/>
        </p:spPr>
      </p:pic>
      <p:pic>
        <p:nvPicPr>
          <p:cNvPr id="11" name="Picture 3" descr="C:\Documents and Settings\Пользователь\Рабочий стол\сессия2022\IMG-20220207-WA00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929066"/>
            <a:ext cx="4038600" cy="2202299"/>
          </a:xfrm>
          <a:prstGeom prst="rect">
            <a:avLst/>
          </a:prstGeom>
          <a:noFill/>
        </p:spPr>
      </p:pic>
      <p:pic>
        <p:nvPicPr>
          <p:cNvPr id="13" name="Picture 5" descr="C:\Documents and Settings\Пользователь\Рабочий стол\сессия2022\DSC0818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3143248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74638"/>
            <a:ext cx="5043494" cy="868346"/>
          </a:xfrm>
        </p:spPr>
        <p:txBody>
          <a:bodyPr/>
          <a:lstStyle/>
          <a:p>
            <a:r>
              <a:rPr lang="ru-RU" dirty="0" smtClean="0"/>
              <a:t>СОШ № 19</a:t>
            </a:r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3643314"/>
            <a:ext cx="4038600" cy="282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1714488"/>
            <a:ext cx="32650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857232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71435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 descr="C:\Documents and Settings\Пользователь\Рабочий стол\сессия2022\фото\IMG-20211011-WA00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071546"/>
            <a:ext cx="4038600" cy="3028950"/>
          </a:xfrm>
          <a:prstGeom prst="rect">
            <a:avLst/>
          </a:prstGeom>
          <a:noFill/>
        </p:spPr>
      </p:pic>
      <p:pic>
        <p:nvPicPr>
          <p:cNvPr id="5" name="Picture 6" descr="C:\Documents and Settings\Пользователь\Рабочий стол\сессия2022\фото\IMG-20190621-WA00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3786190"/>
            <a:ext cx="4038600" cy="2855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Детский сад № 31 </a:t>
            </a:r>
            <a:endParaRPr lang="ru-RU" dirty="0"/>
          </a:p>
        </p:txBody>
      </p:sp>
      <p:pic>
        <p:nvPicPr>
          <p:cNvPr id="26632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46257" y="1600200"/>
            <a:ext cx="34424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67845" y="1600200"/>
            <a:ext cx="30173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357562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328612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14546" y="214290"/>
            <a:ext cx="500066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Детская школа искусств</a:t>
            </a:r>
            <a:endParaRPr lang="ru-RU" dirty="0"/>
          </a:p>
        </p:txBody>
      </p:sp>
      <p:pic>
        <p:nvPicPr>
          <p:cNvPr id="28674" name="Picture 2" descr="C:\Documents and Settings\Пользователь\Рабочий стол\сессия2022\IMG_10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85860"/>
            <a:ext cx="4038600" cy="2692400"/>
          </a:xfrm>
          <a:prstGeom prst="rect">
            <a:avLst/>
          </a:prstGeom>
          <a:noFill/>
        </p:spPr>
      </p:pic>
      <p:pic>
        <p:nvPicPr>
          <p:cNvPr id="28676" name="Picture 4" descr="C:\Documents and Settings\Пользователь\Рабочий стол\сессия2022\IMG_1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1571612"/>
            <a:ext cx="4038600" cy="2692400"/>
          </a:xfrm>
          <a:prstGeom prst="rect">
            <a:avLst/>
          </a:prstGeom>
          <a:noFill/>
        </p:spPr>
      </p:pic>
      <p:pic>
        <p:nvPicPr>
          <p:cNvPr id="9" name="Picture 2" descr="C:\Documents and Settings\Пользователь\Рабочий стол\сессия2022\IMG_097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14546" y="4000504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Documents and Settings\Пользователь\Рабочий стол\сессия2022\24564ed8-3491-4009-b02c-65eb0fe4bb0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571480"/>
            <a:ext cx="4038600" cy="2683630"/>
          </a:xfrm>
          <a:prstGeom prst="rect">
            <a:avLst/>
          </a:prstGeom>
          <a:noFill/>
        </p:spPr>
      </p:pic>
      <p:pic>
        <p:nvPicPr>
          <p:cNvPr id="29700" name="Picture 4" descr="C:\Documents and Settings\Пользователь\Рабочий стол\сессия2022\4d1b19b7-8a38-4adf-a78a-236dbd8d4c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428736"/>
            <a:ext cx="4038600" cy="3139380"/>
          </a:xfrm>
          <a:prstGeom prst="rect">
            <a:avLst/>
          </a:prstGeom>
          <a:noFill/>
        </p:spPr>
      </p:pic>
      <p:pic>
        <p:nvPicPr>
          <p:cNvPr id="9" name="Picture 2" descr="C:\Documents and Settings\Пользователь\Рабочий стол\сессия2022\034ba44c-ad62-414a-a0be-3d48f23d01d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3571876"/>
            <a:ext cx="4038600" cy="2683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Отделение социального обслуживания на дому №12</a:t>
            </a:r>
            <a:endParaRPr lang="ru-RU" sz="3600" dirty="0"/>
          </a:p>
        </p:txBody>
      </p:sp>
      <p:pic>
        <p:nvPicPr>
          <p:cNvPr id="25602" name="Picture 2" descr="F:\СОЦСЛУЖБА\IMG-20220210-WA00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25603" name="Picture 3" descr="F:\СОЦСЛУЖБА\IMG-20220210-WA00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С 26 апреля по 30 мая 2021 года</a:t>
            </a:r>
            <a:r>
              <a:rPr lang="ru-RU" sz="3600" dirty="0"/>
              <a:t> состоялось Всероссийское голосование по выбору объектов благоустройства по программе «Формирование комфортной городской среды» Благоустройство </a:t>
            </a:r>
            <a:r>
              <a:rPr lang="ru-RU" sz="3600" dirty="0" smtClean="0"/>
              <a:t>ул.Набережной</a:t>
            </a:r>
            <a:r>
              <a:rPr lang="ru-RU" sz="3600" dirty="0"/>
              <a:t>» г.Славянска-на-Кубани через портал госуслуг.</a:t>
            </a:r>
          </a:p>
          <a:p>
            <a:pPr algn="ctr"/>
            <a:endParaRPr lang="ru-RU" sz="36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СОЦСЛУЖБА\Screenshot_20220210-134958_Instagra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214290"/>
            <a:ext cx="3314636" cy="3270756"/>
          </a:xfrm>
          <a:prstGeom prst="rect">
            <a:avLst/>
          </a:prstGeom>
          <a:noFill/>
        </p:spPr>
      </p:pic>
      <p:pic>
        <p:nvPicPr>
          <p:cNvPr id="26627" name="Picture 3" descr="F:\СОЦСЛУЖБА\Screenshot_20220210-135038_Instagra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7554" y="142853"/>
            <a:ext cx="3604483" cy="3286148"/>
          </a:xfrm>
          <a:prstGeom prst="rect">
            <a:avLst/>
          </a:prstGeom>
          <a:noFill/>
        </p:spPr>
      </p:pic>
      <p:pic>
        <p:nvPicPr>
          <p:cNvPr id="7" name="Picture 2" descr="F:\СОЦСЛУЖБА\Screenshot_20220210-134744_Instagram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4414" y="3429000"/>
            <a:ext cx="6572296" cy="3278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Пользователь\Рабочий стол\сессия2022\IMG-20220302-WA00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1142984"/>
            <a:ext cx="4038600" cy="4038600"/>
          </a:xfrm>
          <a:prstGeom prst="rect">
            <a:avLst/>
          </a:prstGeom>
          <a:noFill/>
        </p:spPr>
      </p:pic>
      <p:pic>
        <p:nvPicPr>
          <p:cNvPr id="32772" name="Picture 4" descr="C:\Documents and Settings\Пользователь\Рабочий стол\сессия2022\IMG-20220302-WA00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285728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Пользователь\Рабочий стол\сессия2022\IMG-20220302-WA00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357166"/>
            <a:ext cx="2428892" cy="5081990"/>
          </a:xfrm>
          <a:prstGeom prst="rect">
            <a:avLst/>
          </a:prstGeom>
          <a:noFill/>
        </p:spPr>
      </p:pic>
      <p:pic>
        <p:nvPicPr>
          <p:cNvPr id="33795" name="Picture 3" descr="C:\Documents and Settings\Пользователь\Рабочий стол\сессия2022\IMG-20220302-WA00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142852"/>
            <a:ext cx="3076545" cy="4097335"/>
          </a:xfrm>
          <a:prstGeom prst="rect">
            <a:avLst/>
          </a:prstGeom>
          <a:noFill/>
        </p:spPr>
      </p:pic>
      <p:pic>
        <p:nvPicPr>
          <p:cNvPr id="9" name="Picture 2" descr="C:\Documents and Settings\Пользователь\Рабочий стол\сессия2022\IMG-20220302-WA00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2857496"/>
            <a:ext cx="3643338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Пользователь\Рабочий стол\сессия2022\IMG-20220207-WA00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500042"/>
            <a:ext cx="4038600" cy="1975128"/>
          </a:xfrm>
          <a:prstGeom prst="rect">
            <a:avLst/>
          </a:prstGeom>
          <a:noFill/>
        </p:spPr>
      </p:pic>
      <p:pic>
        <p:nvPicPr>
          <p:cNvPr id="31747" name="Picture 3" descr="C:\Documents and Settings\Пользователь\Рабочий стол\сессия2022\IMG-20220302-WA00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642918"/>
            <a:ext cx="2321652" cy="5161212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2571744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/>
              <a:t>Проблемы</a:t>
            </a:r>
            <a:endParaRPr lang="ru-RU" dirty="0"/>
          </a:p>
          <a:p>
            <a:pPr lvl="0"/>
            <a:r>
              <a:rPr lang="ru-RU" dirty="0"/>
              <a:t>Сбор налогов</a:t>
            </a:r>
          </a:p>
          <a:p>
            <a:pPr lvl="0"/>
            <a:r>
              <a:rPr lang="ru-RU" dirty="0"/>
              <a:t>Вывоз ТКО</a:t>
            </a:r>
          </a:p>
          <a:p>
            <a:pPr lvl="0"/>
            <a:r>
              <a:rPr lang="ru-RU" dirty="0"/>
              <a:t>Проезд транзитного транспорта в летнее время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Задачи </a:t>
            </a:r>
            <a:r>
              <a:rPr lang="ru-RU" b="1" dirty="0"/>
              <a:t>на 2022 год</a:t>
            </a:r>
            <a:r>
              <a:rPr lang="ru-RU" dirty="0"/>
              <a:t>:</a:t>
            </a:r>
          </a:p>
          <a:p>
            <a:r>
              <a:rPr lang="ru-RU" dirty="0"/>
              <a:t>- Участие в краевой программе «Строительство, реконструкция, капитальный ремонт и ремонт автомобильных дорог общего пользования местного значения» (асфальтирование тротуара по ул. Зеленой);</a:t>
            </a:r>
          </a:p>
          <a:p>
            <a:r>
              <a:rPr lang="ru-RU" dirty="0"/>
              <a:t>-  замена или ремонт КНС;</a:t>
            </a:r>
          </a:p>
          <a:p>
            <a:r>
              <a:rPr lang="ru-RU" dirty="0"/>
              <a:t>- ремонт спортзала;</a:t>
            </a:r>
          </a:p>
          <a:p>
            <a:r>
              <a:rPr lang="ru-RU" dirty="0"/>
              <a:t>- устройство велодорожки (участие в инициативном бюджетировании).</a:t>
            </a:r>
          </a:p>
          <a:p>
            <a:r>
              <a:rPr lang="ru-RU" dirty="0"/>
              <a:t>- подготовительные мероприятия (топосъемка земли, проектная документация) для участия в МП «Формирование городской среды» в 2023 году.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Выражаю слова благодарности</a:t>
            </a:r>
            <a:r>
              <a:rPr lang="ru-RU" dirty="0"/>
              <a:t> жителям поселка за активное участие в проведении всех мероприятий отмеченных мною </a:t>
            </a:r>
          </a:p>
          <a:p>
            <a:r>
              <a:rPr lang="ru-RU" dirty="0"/>
              <a:t>       </a:t>
            </a:r>
            <a:r>
              <a:rPr lang="ru-RU" b="1" dirty="0"/>
              <a:t>и слова благодарности за оказанную поддержку</a:t>
            </a:r>
            <a:r>
              <a:rPr lang="ru-RU" dirty="0"/>
              <a:t>, губернатору Краснодарского края Кондратьеву Вениамину Ивановичу, </a:t>
            </a:r>
          </a:p>
          <a:p>
            <a:r>
              <a:rPr lang="ru-RU" dirty="0"/>
              <a:t>депутату ЗСК Чернявскому Виктору Васильевичу, </a:t>
            </a:r>
          </a:p>
          <a:p>
            <a:r>
              <a:rPr lang="ru-RU" dirty="0"/>
              <a:t>Депутату Госдумы Демченко Ивану Ивановичу</a:t>
            </a:r>
            <a:r>
              <a:rPr lang="ru-RU" dirty="0" smtClean="0"/>
              <a:t>,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главе </a:t>
            </a:r>
            <a:r>
              <a:rPr lang="ru-RU" dirty="0"/>
              <a:t>администрации муниципального образования Славянский район Синяговскому Роману Ивановичу, </a:t>
            </a:r>
          </a:p>
          <a:p>
            <a:r>
              <a:rPr lang="ru-RU" dirty="0"/>
              <a:t>Совету муниципального образования Славянский район в лице Литовка Григория Владимировича, </a:t>
            </a:r>
          </a:p>
          <a:p>
            <a:r>
              <a:rPr lang="ru-RU" dirty="0"/>
              <a:t>Генеральному директору АО фирма «Агрокомплекс» имени Н.И.Ткачева Евгению Николаевичу Хворостине, </a:t>
            </a:r>
          </a:p>
          <a:p>
            <a:r>
              <a:rPr lang="ru-RU" dirty="0"/>
              <a:t>директору АО фирма «Агрокомплекс им. Н.И.Ткачева предприятие «Ордынское» Александру Владимировичу Антонову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11 </a:t>
            </a:r>
            <a:r>
              <a:rPr lang="ru-RU" dirty="0"/>
              <a:t>сентября 2022 года состоятся выборы депутатов в Законодательное Собрания Краснодарского края просим  проявить гражданскую активность, прийти на выборы и проголосовать за достойных кандидатов.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Я желаю всем крепкого здоровья, успехов и процветания нашему поселению. </a:t>
            </a: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ВСЕМ </a:t>
            </a:r>
          </a:p>
          <a:p>
            <a:pPr algn="ctr">
              <a:buNone/>
            </a:pPr>
            <a:r>
              <a:rPr lang="ru-RU" dirty="0" smtClean="0"/>
              <a:t>СПАСИБО ЗА ВНИМАНИЕ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 descr="F:\IMG-20190702-WA0008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54141" y="1071546"/>
            <a:ext cx="3983835" cy="5311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ru-RU" dirty="0"/>
              <a:t>В 2021 году предоставлены 4865 услуг и оказаны консультации.   </a:t>
            </a:r>
          </a:p>
          <a:p>
            <a:r>
              <a:rPr lang="ru-RU" dirty="0"/>
              <a:t>      За 2021 год администрацией оказано населению более 869 муниципальных государственных услуг, из них 740 физическим лицам, 129  юридическим. В том числе, 591 выписка из похозяйственных книг, присвоение и аннулирование адресов - 131 услуга, разрешений на разрытие – 9.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Минченко Анастасия Александровна приняла участие в краевом конкурсе «Лидеры Кубани»</a:t>
            </a:r>
          </a:p>
          <a:p>
            <a:endParaRPr lang="ru-RU" dirty="0"/>
          </a:p>
        </p:txBody>
      </p:sp>
      <p:pic>
        <p:nvPicPr>
          <p:cNvPr id="1026" name="Picture 2" descr="C:\Documents and Settings\Пользователь\Рабочий стол\сессия2022\IMG-20220302-WA0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Об </a:t>
            </a:r>
            <a:r>
              <a:rPr lang="ru-RU" b="1" dirty="0"/>
              <a:t>исполнении бюджета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Коржевского сельского поселения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за 2021 год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2021 году по итогам года мы получили в казну от разных источников </a:t>
            </a:r>
            <a:r>
              <a:rPr lang="ru-RU" b="1" dirty="0"/>
              <a:t>30 млн. 599</a:t>
            </a:r>
            <a:r>
              <a:rPr lang="ru-RU" dirty="0"/>
              <a:t> тыс.руб. исполнение уточненного плана составило 100,4%. Источниками доходов бюджета сельского поселения являются: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1211</Words>
  <Application>Microsoft Office PowerPoint</Application>
  <PresentationFormat>Экран (4:3)</PresentationFormat>
  <Paragraphs>108</Paragraphs>
  <Slides>67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Тема Office</vt:lpstr>
      <vt:lpstr>Расширенная сессия  Совета Коржевского сельского поселения 04 марта 2022 г.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Об исполнении бюджета Коржевского сельского поселения за 2021 год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Благоустройство и жизнедеятельность поселения</vt:lpstr>
      <vt:lpstr>ул. Комсомольская</vt:lpstr>
      <vt:lpstr>Тротуары ул. Зеленая  (центральный парк)</vt:lpstr>
      <vt:lpstr>ул. Октябрьская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Пучек С.Н.  подъезд дома № 1 по ул. Солнечной</vt:lpstr>
      <vt:lpstr>Коваленко Т.А.</vt:lpstr>
      <vt:lpstr>Слайд 31</vt:lpstr>
      <vt:lpstr>«Самая благоустроенная  территория многоквартирного дома» ул. Молодежная, д.29 Фоко Н.Г.</vt:lpstr>
      <vt:lpstr> Все победители  награждены    Благодарственными письмами главы муниципального образования  Славянский район  Р.И.Синяговского</vt:lpstr>
      <vt:lpstr>Социальная сфера</vt:lpstr>
      <vt:lpstr>Слайд 35</vt:lpstr>
      <vt:lpstr>Слайд 36</vt:lpstr>
      <vt:lpstr>Слайд 37</vt:lpstr>
      <vt:lpstr>Слайд 38</vt:lpstr>
      <vt:lpstr>Безопасность населения</vt:lpstr>
      <vt:lpstr>Слайд 40</vt:lpstr>
      <vt:lpstr>Воинский учет</vt:lpstr>
      <vt:lpstr>Молодежь</vt:lpstr>
      <vt:lpstr>Слайд 43</vt:lpstr>
      <vt:lpstr>Спорт</vt:lpstr>
      <vt:lpstr>Слайд 45</vt:lpstr>
      <vt:lpstr>Слайд 46</vt:lpstr>
      <vt:lpstr>Слайд 47</vt:lpstr>
      <vt:lpstr>Слайд 48</vt:lpstr>
      <vt:lpstr>МКУК СДК «Коржевский»</vt:lpstr>
      <vt:lpstr>Слайд 50</vt:lpstr>
      <vt:lpstr>Слайд 51</vt:lpstr>
      <vt:lpstr>Слайд 52</vt:lpstr>
      <vt:lpstr>СОШ № 19</vt:lpstr>
      <vt:lpstr>Слайд 54</vt:lpstr>
      <vt:lpstr>Детский сад № 31 </vt:lpstr>
      <vt:lpstr>Слайд 56</vt:lpstr>
      <vt:lpstr>Детская школа искусств</vt:lpstr>
      <vt:lpstr>Слайд 58</vt:lpstr>
      <vt:lpstr>Отделение социального обслуживания на дому №12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Расширенная сессия  Совета Коржевского сельского поселения 04 марта 2022 г.</dc:title>
  <dc:creator>1</dc:creator>
  <cp:lastModifiedBy>1</cp:lastModifiedBy>
  <cp:revision>54</cp:revision>
  <dcterms:created xsi:type="dcterms:W3CDTF">2022-03-02T06:02:24Z</dcterms:created>
  <dcterms:modified xsi:type="dcterms:W3CDTF">2025-04-13T07:24:01Z</dcterms:modified>
</cp:coreProperties>
</file>