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60" r:id="rId5"/>
    <p:sldId id="323" r:id="rId6"/>
    <p:sldId id="261" r:id="rId7"/>
    <p:sldId id="262" r:id="rId8"/>
    <p:sldId id="265" r:id="rId9"/>
    <p:sldId id="266" r:id="rId10"/>
    <p:sldId id="280" r:id="rId11"/>
    <p:sldId id="268" r:id="rId12"/>
    <p:sldId id="305" r:id="rId13"/>
    <p:sldId id="347" r:id="rId14"/>
    <p:sldId id="351" r:id="rId15"/>
    <p:sldId id="362" r:id="rId16"/>
    <p:sldId id="348" r:id="rId17"/>
    <p:sldId id="352" r:id="rId18"/>
    <p:sldId id="306" r:id="rId19"/>
    <p:sldId id="349" r:id="rId20"/>
    <p:sldId id="288" r:id="rId21"/>
    <p:sldId id="324" r:id="rId22"/>
    <p:sldId id="350" r:id="rId23"/>
    <p:sldId id="353" r:id="rId24"/>
    <p:sldId id="354" r:id="rId25"/>
    <p:sldId id="294" r:id="rId26"/>
    <p:sldId id="289" r:id="rId27"/>
    <p:sldId id="340" r:id="rId28"/>
    <p:sldId id="292" r:id="rId29"/>
    <p:sldId id="293" r:id="rId30"/>
    <p:sldId id="336" r:id="rId31"/>
    <p:sldId id="355" r:id="rId32"/>
    <p:sldId id="356" r:id="rId33"/>
    <p:sldId id="357" r:id="rId34"/>
    <p:sldId id="359" r:id="rId35"/>
    <p:sldId id="312" r:id="rId36"/>
    <p:sldId id="272" r:id="rId37"/>
    <p:sldId id="311" r:id="rId38"/>
    <p:sldId id="303" r:id="rId39"/>
    <p:sldId id="304" r:id="rId40"/>
    <p:sldId id="301" r:id="rId41"/>
    <p:sldId id="313" r:id="rId42"/>
    <p:sldId id="314" r:id="rId43"/>
    <p:sldId id="360" r:id="rId44"/>
    <p:sldId id="364" r:id="rId45"/>
    <p:sldId id="365" r:id="rId46"/>
    <p:sldId id="332" r:id="rId47"/>
    <p:sldId id="337" r:id="rId48"/>
    <p:sldId id="335" r:id="rId49"/>
    <p:sldId id="326" r:id="rId50"/>
    <p:sldId id="327" r:id="rId51"/>
    <p:sldId id="322" r:id="rId52"/>
    <p:sldId id="34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00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12CB-626F-4E4A-9B7C-777D31B23D44}" type="datetimeFigureOut">
              <a:rPr lang="ru-RU" smtClean="0"/>
              <a:pPr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59DF-4FD7-4987-BE8D-B8D8B02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8784976" cy="259228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Расширенная сессия </a:t>
            </a:r>
            <a:br>
              <a:rPr lang="ru-RU" sz="4800" b="1" dirty="0" smtClean="0"/>
            </a:br>
            <a:r>
              <a:rPr lang="ru-RU" sz="4800" b="1" dirty="0" smtClean="0"/>
              <a:t>Совета Коржевского сельского поселения</a:t>
            </a:r>
            <a:endParaRPr lang="ru-RU" sz="4800" dirty="0"/>
          </a:p>
        </p:txBody>
      </p:sp>
      <p:pic>
        <p:nvPicPr>
          <p:cNvPr id="4" name="Picture 2" descr="КОРЖЕВСКОЕ СП  В-6"/>
          <p:cNvPicPr>
            <a:picLocks noChangeAspect="1" noChangeArrowheads="1"/>
          </p:cNvPicPr>
          <p:nvPr/>
        </p:nvPicPr>
        <p:blipFill>
          <a:blip r:embed="rId2" cstate="screen"/>
          <a:srcRect b="10714"/>
          <a:stretch>
            <a:fillRect/>
          </a:stretch>
        </p:blipFill>
        <p:spPr bwMode="auto">
          <a:xfrm>
            <a:off x="3419872" y="260648"/>
            <a:ext cx="259074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Привлечено</a:t>
            </a:r>
            <a:r>
              <a:rPr lang="ru-RU" dirty="0" smtClean="0"/>
              <a:t> </a:t>
            </a:r>
            <a:r>
              <a:rPr lang="ru-RU" b="1" dirty="0" smtClean="0"/>
              <a:t>федеральных и</a:t>
            </a:r>
            <a:r>
              <a:rPr lang="ru-RU" dirty="0" smtClean="0"/>
              <a:t> </a:t>
            </a:r>
            <a:r>
              <a:rPr lang="ru-RU" b="1" dirty="0" smtClean="0"/>
              <a:t>краевых средств  1 млн. 683 тыс. рублей</a:t>
            </a:r>
            <a:r>
              <a:rPr lang="ru-RU" dirty="0" smtClean="0"/>
              <a:t>: </a:t>
            </a:r>
          </a:p>
          <a:p>
            <a:r>
              <a:rPr lang="ru-RU" b="1" dirty="0" smtClean="0"/>
              <a:t>- </a:t>
            </a:r>
            <a:r>
              <a:rPr lang="ru-RU" dirty="0" smtClean="0"/>
              <a:t>по муниципальной программе «Развитие культуры» (Оснащение библиотеки ДК) – </a:t>
            </a:r>
            <a:r>
              <a:rPr lang="ru-RU" b="1" dirty="0" smtClean="0"/>
              <a:t>1 млн. 283</a:t>
            </a:r>
            <a:r>
              <a:rPr lang="ru-RU" dirty="0" smtClean="0"/>
              <a:t> тыс.руб.</a:t>
            </a:r>
          </a:p>
          <a:p>
            <a:r>
              <a:rPr lang="ru-RU" dirty="0" smtClean="0"/>
              <a:t>- на решение социально-значимых вопросов – </a:t>
            </a:r>
            <a:r>
              <a:rPr lang="ru-RU" b="1" dirty="0" smtClean="0"/>
              <a:t>400 </a:t>
            </a:r>
            <a:r>
              <a:rPr lang="ru-RU" dirty="0" smtClean="0"/>
              <a:t>тыс.руб.(ЗСК) на приобретение мебели для ДК.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Привлечено районных средств</a:t>
            </a:r>
            <a:r>
              <a:rPr lang="ru-RU" dirty="0" smtClean="0"/>
              <a:t> </a:t>
            </a:r>
            <a:r>
              <a:rPr lang="ru-RU" b="1" dirty="0" smtClean="0"/>
              <a:t>4 млн. 788</a:t>
            </a:r>
            <a:r>
              <a:rPr lang="ru-RU" dirty="0" smtClean="0"/>
              <a:t> тыс.руб.:</a:t>
            </a:r>
          </a:p>
          <a:p>
            <a:r>
              <a:rPr lang="ru-RU" dirty="0" smtClean="0"/>
              <a:t>- на освоение  программы инициативного бюджетирования (обустройство детской площадки) - 2 млн. 685 тыс.руб., </a:t>
            </a:r>
          </a:p>
          <a:p>
            <a:r>
              <a:rPr lang="ru-RU" dirty="0" smtClean="0"/>
              <a:t>- на установку детской площадки по ул. Солнечной – 60 тыс.руб.;</a:t>
            </a:r>
          </a:p>
          <a:p>
            <a:r>
              <a:rPr lang="ru-RU" dirty="0" smtClean="0"/>
              <a:t>- на благоустройство территории памятника погибшим воинам (бывший х. Свистельников) - 1 млн. руб.;</a:t>
            </a:r>
          </a:p>
          <a:p>
            <a:r>
              <a:rPr lang="ru-RU" dirty="0" smtClean="0"/>
              <a:t>- на проведение экспертизы смет водоснабжения – 168 тыс.руб.</a:t>
            </a:r>
          </a:p>
          <a:p>
            <a:r>
              <a:rPr lang="ru-RU" dirty="0" smtClean="0"/>
              <a:t> - на изготовление проектно-сметной документации для капитального ремонта крыши СДК «Коржевский» - 800 тыс.руб.</a:t>
            </a:r>
          </a:p>
          <a:p>
            <a:r>
              <a:rPr lang="ru-RU" dirty="0" smtClean="0"/>
              <a:t> - на установку дымовых извещателей – 75 тыс.руб.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1000108"/>
            <a:ext cx="4040188" cy="639762"/>
          </a:xfrm>
        </p:spPr>
        <p:txBody>
          <a:bodyPr/>
          <a:lstStyle/>
          <a:p>
            <a:r>
              <a:rPr lang="ru-RU" dirty="0" smtClean="0"/>
              <a:t>Подсыпка щебнем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858016" y="5357826"/>
            <a:ext cx="4041775" cy="639762"/>
          </a:xfrm>
        </p:spPr>
        <p:txBody>
          <a:bodyPr/>
          <a:lstStyle/>
          <a:p>
            <a:r>
              <a:rPr lang="ru-RU" dirty="0" smtClean="0"/>
              <a:t>Ул. Зеленая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сессия 2024\Сесия 2023 год\2. Щебень\IMG_20231012_1319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643050"/>
            <a:ext cx="2896033" cy="3951288"/>
          </a:xfrm>
          <a:prstGeom prst="rect">
            <a:avLst/>
          </a:prstGeom>
          <a:noFill/>
        </p:spPr>
      </p:pic>
      <p:pic>
        <p:nvPicPr>
          <p:cNvPr id="12" name="Picture 2" descr="C:\Documents and Settings\Пользователь\Рабочий стол\сессия 2024\Сесия 2023 год\6. Дорога асфальт\IMG_20231030_140710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1071546"/>
            <a:ext cx="2963466" cy="3951288"/>
          </a:xfrm>
          <a:prstGeom prst="rect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Благоустройство и жизнедеятельность поселения</a:t>
            </a:r>
            <a:endParaRPr lang="ru-RU" sz="2400" dirty="0"/>
          </a:p>
        </p:txBody>
      </p:sp>
      <p:pic>
        <p:nvPicPr>
          <p:cNvPr id="9" name="Picture 2" descr="C:\Documents and Settings\Пользователь\Рабочий стол\Сессия 2025\2. Щебень\IMG_20250203_162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8860" y="3714752"/>
            <a:ext cx="4040188" cy="2849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Сессия 2025\6. Посадка деревья\IMG-20241220-WA0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2222600" cy="3951288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Сессия 2025\6. Посадка деревья\IMG_20241209_1445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2214554"/>
            <a:ext cx="2963466" cy="3951288"/>
          </a:xfrm>
          <a:prstGeom prst="rect">
            <a:avLst/>
          </a:prstGeom>
          <a:noFill/>
        </p:spPr>
      </p:pic>
      <p:pic>
        <p:nvPicPr>
          <p:cNvPr id="10" name="Picture 4" descr="C:\Documents and Settings\Пользователь\Рабочий стол\сессия 2024\Сесия 2023 год\7. посадка деревья\парк 0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571480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 and Settings\Пользователь\Рабочий стол\сессия 2024\Сесия 2023 год\13. ремонт дет.площ\IMG_20231011_142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2934359" cy="3951288"/>
          </a:xfrm>
          <a:prstGeom prst="rect">
            <a:avLst/>
          </a:prstGeom>
          <a:noFill/>
        </p:spPr>
      </p:pic>
      <p:pic>
        <p:nvPicPr>
          <p:cNvPr id="7175" name="Picture 7" descr="C:\Documents and Settings\Пользователь\Рабочий стол\сессия 2024\Сесия 2023 год\13. ремонт дет.площ\IMG_20220511_1627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2428868"/>
            <a:ext cx="2963466" cy="3951288"/>
          </a:xfrm>
          <a:prstGeom prst="rect">
            <a:avLst/>
          </a:prstGeom>
          <a:noFill/>
        </p:spPr>
      </p:pic>
      <p:pic>
        <p:nvPicPr>
          <p:cNvPr id="17" name="Picture 2" descr="C:\Documents and Settings\Пользователь\Рабочий стол\сессия 2024\Сесия 2023 год\13. ремонт дет.площ\IMG_20220511_1618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357166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Пользователь\Рабочий стол\Сессия 2025\9. установка лавочкек\IMG_20240214_102300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2963466" cy="3951288"/>
          </a:xfrm>
          <a:prstGeom prst="rect">
            <a:avLst/>
          </a:prstGeom>
          <a:noFill/>
        </p:spPr>
      </p:pic>
      <p:pic>
        <p:nvPicPr>
          <p:cNvPr id="10243" name="Picture 3" descr="C:\Documents and Settings\Пользователь\Рабочий стол\Сессия 2025\11. Покраска дет.пл\IMG_20240427_1437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2714620"/>
            <a:ext cx="2963466" cy="3951288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Сессия 2025\11. Покраска дет.пл\IMG_20240505_2020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64764" y="142853"/>
            <a:ext cx="3704614" cy="3500462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Сессия 2025\23. Изгот.установка  навеса  вСДК\IMG_20240819_190810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2643182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Сессия 2025\1. Дет. площ. в парке по ул. Зеленой\IMG-20240909-WA0081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00042"/>
            <a:ext cx="4040188" cy="3030141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Сессия 2025\1. Дет. площ. в парке по ул. Зеленой\IMG-20240909-WA00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785794"/>
            <a:ext cx="4041775" cy="3031331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 2025\1. Дет. площ. в парке по ул. Зеленой\IMG-20240909-WA0080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28" y="3357562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Пользователь\Рабочий стол\сессия 2024\Сесия 2023 год\14. покос, сбор веток по улицам\IMG_20200727_0747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8926" y="214290"/>
            <a:ext cx="3432722" cy="3229374"/>
          </a:xfrm>
          <a:prstGeom prst="rect">
            <a:avLst/>
          </a:prstGeom>
          <a:noFill/>
        </p:spPr>
      </p:pic>
      <p:pic>
        <p:nvPicPr>
          <p:cNvPr id="8196" name="Picture 4" descr="C:\Documents and Settings\Пользователь\Рабочий стол\сессия 2024\Сесия 2023 год\14. покос, сбор веток по улицам\IMG_20200810_0824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214290"/>
            <a:ext cx="2749152" cy="3665536"/>
          </a:xfrm>
          <a:prstGeom prst="rect">
            <a:avLst/>
          </a:prstGeom>
          <a:noFill/>
        </p:spPr>
      </p:pic>
      <p:pic>
        <p:nvPicPr>
          <p:cNvPr id="12" name="Picture 2" descr="C:\Documents and Settings\Пользователь\Рабочий стол\сессия 2024\Сесия 2023 год\14. покос, сбор веток по улицам\IMG_20240119_092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142852"/>
            <a:ext cx="2534838" cy="3379784"/>
          </a:xfrm>
          <a:prstGeom prst="rect">
            <a:avLst/>
          </a:prstGeom>
          <a:noFill/>
        </p:spPr>
      </p:pic>
      <p:pic>
        <p:nvPicPr>
          <p:cNvPr id="13" name="Picture 3" descr="C:\Documents and Settings\Пользователь\Рабочий стол\сессия 2024\Сесия 2023 год\14. покос, сбор веток по улицам\п.Зеленая 0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2714620"/>
            <a:ext cx="2963466" cy="3951288"/>
          </a:xfrm>
          <a:prstGeom prst="rect">
            <a:avLst/>
          </a:prstGeom>
          <a:noFill/>
        </p:spPr>
      </p:pic>
      <p:pic>
        <p:nvPicPr>
          <p:cNvPr id="14" name="Picture 4" descr="C:\Documents and Settings\Пользователь\Рабочий стол\сессия 2024\Сесия 2023 год\16. уборка снега\2022 год 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9124" y="2786058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Пользователь\Рабочий стол\Сессия 2025\19. Ливнестоки\IMG_20241022_084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2963466" cy="3951288"/>
          </a:xfrm>
          <a:prstGeom prst="rect">
            <a:avLst/>
          </a:prstGeom>
          <a:noFill/>
        </p:spPr>
      </p:pic>
      <p:pic>
        <p:nvPicPr>
          <p:cNvPr id="12291" name="Picture 3" descr="C:\Documents and Settings\Пользователь\Рабочий стол\Сессия 2025\20 Останов.павильоны\IMG_20240408_1506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14290"/>
            <a:ext cx="4041775" cy="3696812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Сессия 2025\24.Изгородь вдоль дет. сада\IMG_20240904_1400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2571744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Номинация «Лучший благоустроенный двор»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Паршина Галина Ивановна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Соловьева Любовь Ивановна</a:t>
            </a:r>
            <a:endParaRPr lang="ru-RU" dirty="0"/>
          </a:p>
        </p:txBody>
      </p:sp>
      <p:pic>
        <p:nvPicPr>
          <p:cNvPr id="3074" name="Picture 2" descr="C:\Documents and Settings\Пользователь\Рабочий стол\Сессия 2025\7. Лучший двор  2024\Паршина Г.И. Молодежная 2\IMG_20231011_105033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55106"/>
            <a:ext cx="4040188" cy="3590826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Сессия 2025\7. Лучший двор  2024\Соловьева Л.И. Юбилей 23\IMG_20240603_1609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38282" y="2174875"/>
            <a:ext cx="3055261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Номинация «Лучший благоустроенный двор»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Спичка Алексей Григорьевич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Хрепко Надежда Михайловна</a:t>
            </a:r>
            <a:endParaRPr lang="ru-RU" dirty="0"/>
          </a:p>
        </p:txBody>
      </p:sp>
      <p:pic>
        <p:nvPicPr>
          <p:cNvPr id="4098" name="Picture 2" descr="C:\Documents and Settings\Пользователь\Рабочий стол\Сессия 2025\7. Лучший двор  2024\Спичка А.Г. Зеленая 40\2024 Спичка 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Сессия 2025\7. Лучший двор  2024\Хрепно Н.М. Юбилей 34-1\IMG_20240531_1456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b="1" dirty="0"/>
              <a:t>На территории сельского поселения расположено 2 населенных пункта: хутор Коржевский и хутор Шапарской.</a:t>
            </a:r>
          </a:p>
          <a:p>
            <a:r>
              <a:rPr lang="ru-RU" b="1" dirty="0"/>
              <a:t>         Население поселения на 01.01 </a:t>
            </a:r>
            <a:r>
              <a:rPr lang="ru-RU" b="1" dirty="0" smtClean="0"/>
              <a:t>2024 </a:t>
            </a:r>
            <a:r>
              <a:rPr lang="ru-RU" b="1" dirty="0"/>
              <a:t>года составляет </a:t>
            </a:r>
            <a:r>
              <a:rPr lang="ru-RU" b="1" dirty="0" smtClean="0"/>
              <a:t>3870 </a:t>
            </a:r>
            <a:r>
              <a:rPr lang="ru-RU" b="1" dirty="0"/>
              <a:t>человек.</a:t>
            </a:r>
          </a:p>
          <a:p>
            <a:r>
              <a:rPr lang="ru-RU" b="1" dirty="0"/>
              <a:t>         По социально демографическим показателям 90 % русских. </a:t>
            </a:r>
          </a:p>
          <a:p>
            <a:r>
              <a:rPr lang="ru-RU" b="1" dirty="0"/>
              <a:t>         В </a:t>
            </a:r>
            <a:r>
              <a:rPr lang="ru-RU" b="1" dirty="0" smtClean="0"/>
              <a:t>2023 </a:t>
            </a:r>
            <a:r>
              <a:rPr lang="ru-RU" b="1" dirty="0"/>
              <a:t>году на территорию поселения прибыло всего </a:t>
            </a:r>
            <a:r>
              <a:rPr lang="ru-RU" b="1" dirty="0" smtClean="0"/>
              <a:t>54 семьи: в них 28 детей.</a:t>
            </a:r>
          </a:p>
          <a:p>
            <a:r>
              <a:rPr lang="ru-RU" b="1" i="1" dirty="0" smtClean="0"/>
              <a:t>Родился 21 ребенок.</a:t>
            </a:r>
            <a:endParaRPr lang="ru-RU" b="1" i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Номинация «Самая благоустроенная территория»</a:t>
            </a:r>
            <a:br>
              <a:rPr lang="ru-RU" sz="2400" dirty="0" smtClean="0"/>
            </a:br>
            <a:r>
              <a:rPr lang="ru-RU" sz="2400" dirty="0" smtClean="0"/>
              <a:t>магазин «Все для рыбалки»</a:t>
            </a:r>
            <a:br>
              <a:rPr lang="ru-RU" sz="2400" dirty="0" smtClean="0"/>
            </a:br>
            <a:r>
              <a:rPr lang="ru-RU" sz="2400" dirty="0" smtClean="0"/>
              <a:t>Иванова Людмила Григорьевна</a:t>
            </a:r>
            <a:endParaRPr lang="ru-RU" sz="2400" dirty="0"/>
          </a:p>
        </p:txBody>
      </p:sp>
      <p:pic>
        <p:nvPicPr>
          <p:cNvPr id="7171" name="Picture 3" descr="C:\Documents and Settings\Пользователь\Рабочий стол\Сессия 2025\7. Лучшая территория 2024\Иванова Магаз.Краснод\IMG_20240603_151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7172" name="Picture 4" descr="C:\Documents and Settings\Пользователь\Рабочий стол\Сессия 2025\7. Лучшая территория 2024\Иванова Магаз.Краснод\IMG_20240603_1512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Номинация «Лучший подъезд»</a:t>
            </a:r>
            <a:br>
              <a:rPr lang="ru-RU" sz="2400" dirty="0" smtClean="0"/>
            </a:br>
            <a:r>
              <a:rPr lang="ru-RU" sz="2400" dirty="0" smtClean="0"/>
              <a:t>ул. Солнечная д.12</a:t>
            </a:r>
            <a:br>
              <a:rPr lang="ru-RU" sz="2400" dirty="0" smtClean="0"/>
            </a:br>
            <a:r>
              <a:rPr lang="ru-RU" sz="2400" dirty="0" smtClean="0"/>
              <a:t>Бабушкина Любовь Владимировна</a:t>
            </a:r>
            <a:endParaRPr lang="ru-RU" sz="2400" dirty="0"/>
          </a:p>
        </p:txBody>
      </p:sp>
      <p:pic>
        <p:nvPicPr>
          <p:cNvPr id="6146" name="Picture 2" descr="C:\Documents and Settings\Пользователь\Рабочий стол\Сессия 2025\7. Лучший подъезд 2024\12 дом 2 подъезд\IMG_20240523_10303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37384" y="2174875"/>
            <a:ext cx="2879820" cy="3951288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Сессия 2025\7. Лучший подъезд 2024\12 дом 2 подъезд\IMG_20240523_1029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2143116"/>
            <a:ext cx="2796174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Номинация «Лучший подъезд»</a:t>
            </a:r>
            <a:br>
              <a:rPr lang="ru-RU" sz="2400" dirty="0" smtClean="0"/>
            </a:br>
            <a:r>
              <a:rPr lang="ru-RU" sz="2400" dirty="0" smtClean="0"/>
              <a:t>ул. Солнечная д.12</a:t>
            </a:r>
            <a:br>
              <a:rPr lang="ru-RU" sz="2400" dirty="0" smtClean="0"/>
            </a:br>
            <a:r>
              <a:rPr lang="ru-RU" sz="2400" dirty="0" smtClean="0"/>
              <a:t>старшая дома Силявская Татьяна  Васильевна</a:t>
            </a:r>
            <a:endParaRPr lang="ru-RU" sz="2400" dirty="0"/>
          </a:p>
        </p:txBody>
      </p:sp>
      <p:pic>
        <p:nvPicPr>
          <p:cNvPr id="11" name="Рисунок 10" descr="C:\Users\1\Desktop\КОНКУРС\солнечная 12 под 3\IMG_20230602_10124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1571612"/>
            <a:ext cx="274920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9" descr="C:\Users\1\Desktop\КОНКУРС\солнечная 12 под 3\IMG_20230602_101317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3214686"/>
            <a:ext cx="2643205" cy="34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Пользователь\Рабочий стол\Сессия 2025\7. Лучший двор  2024\ул. Солнечная,12 дом 3 подъезд\IMG_20240521_142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88" y="1809750"/>
            <a:ext cx="2428875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Землеустройство, развитие малого и среднего бизнеса, ЛПХ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8115328" cy="491174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 территорией Коржевского сельского поселения числится 11888 га земли, из них в том числе:</a:t>
            </a:r>
          </a:p>
          <a:p>
            <a:r>
              <a:rPr lang="ru-RU" dirty="0" smtClean="0"/>
              <a:t>Петровско- Анастасиевская оросительная система  - </a:t>
            </a:r>
            <a:r>
              <a:rPr lang="ru-RU" b="1" dirty="0" smtClean="0"/>
              <a:t>8342</a:t>
            </a:r>
            <a:r>
              <a:rPr lang="ru-RU" dirty="0" smtClean="0"/>
              <a:t> га, </a:t>
            </a:r>
          </a:p>
          <a:p>
            <a:r>
              <a:rPr lang="ru-RU" dirty="0" smtClean="0"/>
              <a:t>Государственное унитарное опытно-производственное хозяйство «Ордынского»-</a:t>
            </a:r>
            <a:r>
              <a:rPr lang="ru-RU" b="1" dirty="0" smtClean="0"/>
              <a:t>1483 га;</a:t>
            </a:r>
            <a:endParaRPr lang="ru-RU" dirty="0" smtClean="0"/>
          </a:p>
          <a:p>
            <a:r>
              <a:rPr lang="ru-RU" dirty="0" smtClean="0"/>
              <a:t>Федеральное государственное  унитарное предприятие «Кубанский осетровый рыбоводный завод» – </a:t>
            </a:r>
            <a:r>
              <a:rPr lang="ru-RU" b="1" dirty="0" smtClean="0"/>
              <a:t>650 га;</a:t>
            </a:r>
            <a:endParaRPr lang="ru-RU" dirty="0" smtClean="0"/>
          </a:p>
          <a:p>
            <a:r>
              <a:rPr lang="ru-RU" dirty="0" smtClean="0"/>
              <a:t>Земли водного фонда – </a:t>
            </a:r>
            <a:r>
              <a:rPr lang="ru-RU" b="1" dirty="0" smtClean="0"/>
              <a:t>513,2 га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Западно-Анастасиевское, Гарбузовское  месторождения-</a:t>
            </a:r>
            <a:r>
              <a:rPr lang="ru-RU" b="1" dirty="0" smtClean="0"/>
              <a:t>78,8 га;</a:t>
            </a:r>
            <a:endParaRPr lang="ru-RU" dirty="0" smtClean="0"/>
          </a:p>
          <a:p>
            <a:r>
              <a:rPr lang="ru-RU" dirty="0" smtClean="0"/>
              <a:t>В ведении администрации Коржевского сельского поселения находится </a:t>
            </a:r>
            <a:r>
              <a:rPr lang="ru-RU" b="1" dirty="0" smtClean="0"/>
              <a:t>625 га</a:t>
            </a:r>
            <a:r>
              <a:rPr lang="ru-RU" dirty="0" smtClean="0"/>
              <a:t> земли</a:t>
            </a:r>
          </a:p>
          <a:p>
            <a:r>
              <a:rPr lang="ru-RU" dirty="0" smtClean="0"/>
              <a:t>В настоящее время также предоставлено в аренду </a:t>
            </a:r>
            <a:r>
              <a:rPr lang="ru-RU" b="1" dirty="0" smtClean="0"/>
              <a:t>48</a:t>
            </a:r>
            <a:r>
              <a:rPr lang="ru-RU" dirty="0" smtClean="0"/>
              <a:t> га земель сельхозназначения организации КФХ «Старцев», на которых выращиваются зерновые культуры. </a:t>
            </a:r>
          </a:p>
          <a:p>
            <a:r>
              <a:rPr lang="ru-RU" dirty="0" smtClean="0"/>
              <a:t>67 га земель сельскохозяйственного назначения используются представителями КФХ, действующими на территории поселения –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642918"/>
            <a:ext cx="8043890" cy="548324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Меркуловым Николаем Николаевичем и Кривенко Артемом Николаевичем. На них выращиваются зерновые культуры: кукуруза, пшеница.</a:t>
            </a:r>
          </a:p>
          <a:p>
            <a:r>
              <a:rPr lang="ru-RU" dirty="0" smtClean="0"/>
              <a:t>На территории Коржевского сельского поселения зарегистрировано 1320 личных подсобных хозяйств (приусадебный фонд). </a:t>
            </a:r>
          </a:p>
          <a:p>
            <a:r>
              <a:rPr lang="ru-RU" dirty="0" smtClean="0"/>
              <a:t>Также Попов Павел Викторович, Попов Виктор Романович, Назарьев Анатолий, Плотников Юрий Николаевич – имеют полевые участки по 1,5 га, занимаются выращиванием картофеля и других овощных культур.</a:t>
            </a:r>
          </a:p>
          <a:p>
            <a:r>
              <a:rPr lang="ru-RU" dirty="0" smtClean="0"/>
              <a:t>Николай Алексеевич Коробской, проживающий в х. Шапарской, успешно занимается разведением фруктовых деревьев и ягодников. Он ежегодно принимает участие в Краевой сельскохозяйственной выставке.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Пользователь\Рабочий стол\Открытая сессия 2023\IMG-20230228-WA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928670"/>
            <a:ext cx="4038600" cy="2669963"/>
          </a:xfrm>
          <a:prstGeom prst="rect">
            <a:avLst/>
          </a:prstGeom>
          <a:noFill/>
        </p:spPr>
      </p:pic>
      <p:pic>
        <p:nvPicPr>
          <p:cNvPr id="18435" name="Picture 3" descr="C:\Documents and Settings\Пользователь\Рабочий стол\Открытая сессия 2023\IMG-20230228-WA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500174"/>
            <a:ext cx="4038600" cy="2568998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Открытая сессия 2023\IMG-20230228-WA0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4071942"/>
            <a:ext cx="4898606" cy="228601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Социальная сфера</a:t>
            </a:r>
            <a:endParaRPr lang="ru-RU" dirty="0"/>
          </a:p>
        </p:txBody>
      </p:sp>
      <p:pic>
        <p:nvPicPr>
          <p:cNvPr id="12290" name="Picture 2" descr="C:\Documents and Settings\Пользователь\Рабочий стол\сессия 2024\Сесия 2023 год\18. Узники\IMG_20230505_145058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142984"/>
            <a:ext cx="2963466" cy="3951288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Сессия 2025\15. Поздравление мал.узников\IMG_20240504_1130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2071678"/>
            <a:ext cx="3126428" cy="4525963"/>
          </a:xfrm>
          <a:prstGeom prst="rect">
            <a:avLst/>
          </a:prstGeom>
          <a:noFill/>
        </p:spPr>
      </p:pic>
      <p:pic>
        <p:nvPicPr>
          <p:cNvPr id="9" name="Picture 3" descr="C:\Documents and Settings\Пользователь\Рабочий стол\Сессия 2025\15. Поздравление мал.узников\IMG_20240504_1131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1357298"/>
            <a:ext cx="2876832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Пользователь\Рабочий стол\Открытая сессия 2023\IMG-20221229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85728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Рабочий стол\Открытая сессия 2023\IMG-20230302-WA0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714356"/>
            <a:ext cx="4038600" cy="2321993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Открытая сессия 2023\IMG-20230302-WA00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7676" y="3500438"/>
            <a:ext cx="5299850" cy="2401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населения</a:t>
            </a:r>
            <a:endParaRPr lang="ru-RU" dirty="0"/>
          </a:p>
        </p:txBody>
      </p:sp>
      <p:pic>
        <p:nvPicPr>
          <p:cNvPr id="8195" name="Picture 3" descr="C:\Documents and Settings\Пользователь\Рабочий стол\сессия2022\P1100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00174"/>
            <a:ext cx="4038600" cy="2570201"/>
          </a:xfrm>
          <a:prstGeom prst="rect">
            <a:avLst/>
          </a:prstGeom>
          <a:noFill/>
        </p:spPr>
      </p:pic>
      <p:pic>
        <p:nvPicPr>
          <p:cNvPr id="11" name="Picture 5" descr="C:\Documents and Settings\Пользователь\Рабочий стол\сессия2022\P11006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3929066"/>
            <a:ext cx="4038600" cy="2510830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сессия 2024\Сесия 2023 год\17. МЧС\IMG_20220412_0847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5756" y="1886830"/>
            <a:ext cx="2963487" cy="3952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Рабочий стол\сессия2022\P1110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714356"/>
            <a:ext cx="4038600" cy="2522415"/>
          </a:xfrm>
          <a:prstGeom prst="rect">
            <a:avLst/>
          </a:prstGeom>
          <a:noFill/>
        </p:spPr>
      </p:pic>
      <p:pic>
        <p:nvPicPr>
          <p:cNvPr id="9220" name="Picture 4" descr="C:\Documents and Settings\Пользователь\Рабочий стол\сессия2022\P111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85728"/>
            <a:ext cx="4038600" cy="2515312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сессия2022\P11008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3643314"/>
            <a:ext cx="4038600" cy="2692400"/>
          </a:xfrm>
          <a:prstGeom prst="rect">
            <a:avLst/>
          </a:prstGeom>
          <a:noFill/>
        </p:spPr>
      </p:pic>
      <p:pic>
        <p:nvPicPr>
          <p:cNvPr id="6" name="Picture 1" descr="C:\Documents and Settings\Пользователь\Рабочий стол\сессия 2024\Сесия 2023 год\22. установка оповещателией\IMG_20231221_105947_BURST001_COVE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3570" y="2643182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В 2024 </a:t>
            </a:r>
            <a:r>
              <a:rPr lang="ru-RU" b="1" dirty="0"/>
              <a:t>году в администрацию поступило </a:t>
            </a:r>
            <a:r>
              <a:rPr lang="ru-RU" b="1" dirty="0" smtClean="0"/>
              <a:t>62письменных </a:t>
            </a:r>
            <a:r>
              <a:rPr lang="ru-RU" b="1" dirty="0"/>
              <a:t>обращений граждан, </a:t>
            </a:r>
            <a:r>
              <a:rPr lang="ru-RU" b="1" dirty="0" smtClean="0"/>
              <a:t>83 </a:t>
            </a:r>
            <a:r>
              <a:rPr lang="ru-RU" b="1" dirty="0"/>
              <a:t>устных, </a:t>
            </a:r>
            <a:r>
              <a:rPr lang="ru-RU" b="1" dirty="0" smtClean="0"/>
              <a:t>53 </a:t>
            </a:r>
            <a:r>
              <a:rPr lang="ru-RU" b="1" dirty="0"/>
              <a:t>человек побывали на приеме у главы поселения, специалистами поселения принят 131 </a:t>
            </a:r>
            <a:r>
              <a:rPr lang="ru-RU" b="1" dirty="0" smtClean="0"/>
              <a:t>житель,170 </a:t>
            </a:r>
            <a:r>
              <a:rPr lang="ru-RU" b="1" dirty="0"/>
              <a:t>телефонных звонков. </a:t>
            </a:r>
            <a:endParaRPr lang="ru-RU" b="1" dirty="0" smtClean="0"/>
          </a:p>
          <a:p>
            <a:pPr algn="ctr"/>
            <a:r>
              <a:rPr lang="ru-RU" b="1" dirty="0" smtClean="0"/>
              <a:t>По </a:t>
            </a:r>
            <a:r>
              <a:rPr lang="ru-RU" b="1" dirty="0"/>
              <a:t>всем вопросам даны полные разъяснения.</a:t>
            </a:r>
          </a:p>
          <a:p>
            <a:endParaRPr lang="ru-RU" dirty="0"/>
          </a:p>
        </p:txBody>
      </p:sp>
      <p:pic>
        <p:nvPicPr>
          <p:cNvPr id="7" name="Picture 2" descr="C:\Documents and Settings\Пользователь\Рабочий стол\Открытая сессия 2023\IMG-20230302-WA00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714752"/>
            <a:ext cx="4038600" cy="181737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857232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Всего на первичном воинском учете в поселении  на 01.01.2025 состоит 835человек </a:t>
            </a:r>
          </a:p>
          <a:p>
            <a:r>
              <a:rPr lang="ru-RU" dirty="0" smtClean="0"/>
              <a:t>В настоящее время из солдат срочников проходят службу </a:t>
            </a:r>
            <a:r>
              <a:rPr lang="ru-RU" b="1" dirty="0" smtClean="0"/>
              <a:t>16 </a:t>
            </a:r>
            <a:r>
              <a:rPr lang="ru-RU" dirty="0" smtClean="0"/>
              <a:t>человек.</a:t>
            </a:r>
          </a:p>
          <a:p>
            <a:endParaRPr lang="ru-RU" dirty="0"/>
          </a:p>
        </p:txBody>
      </p:sp>
      <p:pic>
        <p:nvPicPr>
          <p:cNvPr id="5" name="Picture 7" descr="C:\Documents and Settings\Пользователь\Рабочий стол\сессия 2024\IMG_20230509_101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Воинский учет</a:t>
            </a:r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 целях обеспечения обороны страны и безопасности государства были призваны на военную службу 65 граждан нашего поселения</a:t>
            </a:r>
            <a:br>
              <a:rPr lang="ru-RU" sz="2700" dirty="0" smtClean="0"/>
            </a:br>
            <a:r>
              <a:rPr lang="ru-RU" sz="2200" u="sng" dirty="0" smtClean="0"/>
              <a:t>За проявленные отвагу и мужество  награждены: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hangingPunct="0"/>
            <a:r>
              <a:rPr lang="ru-RU" dirty="0" smtClean="0"/>
              <a:t> Авдонин Дмитрий награжден Звездой Героя России(2025 год).</a:t>
            </a:r>
          </a:p>
          <a:p>
            <a:pPr hangingPunct="0"/>
            <a:r>
              <a:rPr lang="ru-RU" dirty="0" smtClean="0"/>
              <a:t>Арестов Александр награжден медалью За боевые отличия(2025 год).</a:t>
            </a:r>
          </a:p>
          <a:p>
            <a:pPr hangingPunct="0"/>
            <a:r>
              <a:rPr lang="ru-RU" dirty="0" smtClean="0"/>
              <a:t>Багний Александр медаль За храбрость.</a:t>
            </a:r>
          </a:p>
          <a:p>
            <a:r>
              <a:rPr lang="ru-RU" dirty="0" smtClean="0"/>
              <a:t>Бондарь Иван  медаль  За разминирование.</a:t>
            </a:r>
          </a:p>
          <a:p>
            <a:pPr hangingPunct="0"/>
            <a:r>
              <a:rPr lang="ru-RU" dirty="0" smtClean="0"/>
              <a:t>Васькин Андрей медаль За отвагу.</a:t>
            </a:r>
          </a:p>
          <a:p>
            <a:pPr hangingPunct="0"/>
            <a:r>
              <a:rPr lang="ru-RU" dirty="0" smtClean="0"/>
              <a:t>Воронин Андрей награжден:  медаль За отвагу , За боевые отличия.</a:t>
            </a:r>
          </a:p>
          <a:p>
            <a:pPr hangingPunct="0"/>
            <a:r>
              <a:rPr lang="ru-RU" dirty="0" smtClean="0"/>
              <a:t>Виноградов Дмитрий награжден медалью Участнику СВО(2025 год).</a:t>
            </a:r>
          </a:p>
          <a:p>
            <a:pPr hangingPunct="0"/>
            <a:r>
              <a:rPr lang="ru-RU" dirty="0" smtClean="0"/>
              <a:t>Великий Алексей  медаль За отвагу</a:t>
            </a:r>
          </a:p>
          <a:p>
            <a:r>
              <a:rPr lang="ru-RU" dirty="0" smtClean="0"/>
              <a:t>Великий Сергей - «Медаль Суворова»,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714488"/>
            <a:ext cx="3429024" cy="228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Documents and Settings\Пользователь\Рабочий стол\Банер 23 февраля\IMG-20240122-WA01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3643314"/>
            <a:ext cx="1357322" cy="2944833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Банер 23 февраля\IMG-20240122-WA01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571876"/>
            <a:ext cx="1994502" cy="2968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714356"/>
            <a:ext cx="4038600" cy="5786478"/>
          </a:xfrm>
        </p:spPr>
        <p:txBody>
          <a:bodyPr>
            <a:normAutofit fontScale="55000" lnSpcReduction="20000"/>
          </a:bodyPr>
          <a:lstStyle/>
          <a:p>
            <a:pPr hangingPunct="0"/>
            <a:r>
              <a:rPr lang="ru-RU" dirty="0" smtClean="0"/>
              <a:t>Гекало Вячеслав награжден  медалью Жукова</a:t>
            </a:r>
          </a:p>
          <a:p>
            <a:pPr hangingPunct="0"/>
            <a:r>
              <a:rPr lang="ru-RU" dirty="0" smtClean="0"/>
              <a:t>Горшенин Сергей несколько наград, среди них орден Жукова.</a:t>
            </a:r>
          </a:p>
          <a:p>
            <a:pPr hangingPunct="0"/>
            <a:r>
              <a:rPr lang="ru-RU" dirty="0" smtClean="0"/>
              <a:t>Екимчев Дмитрий награжден  медалью За отвагу</a:t>
            </a:r>
          </a:p>
          <a:p>
            <a:r>
              <a:rPr lang="ru-RU" dirty="0" smtClean="0"/>
              <a:t>Елизаров Константин  медаль За боевые отличия и медаль Жукова.</a:t>
            </a:r>
          </a:p>
          <a:p>
            <a:pPr hangingPunct="0"/>
            <a:r>
              <a:rPr lang="ru-RU" dirty="0" smtClean="0"/>
              <a:t>Заверюха  Александр - награжден медалью За отвагу.</a:t>
            </a:r>
          </a:p>
          <a:p>
            <a:r>
              <a:rPr lang="ru-RU" dirty="0" smtClean="0"/>
              <a:t>Кравченко Виктор награжден: Орденом Мужества, медалью За отвагу, медалью За боевые отличия, За воинскую доблесть </a:t>
            </a:r>
            <a:r>
              <a:rPr lang="en-US" dirty="0" smtClean="0"/>
              <a:t>I</a:t>
            </a:r>
            <a:r>
              <a:rPr lang="ru-RU" dirty="0" smtClean="0"/>
              <a:t> степени(2025 год)</a:t>
            </a:r>
          </a:p>
          <a:p>
            <a:pPr hangingPunct="0"/>
            <a:r>
              <a:rPr lang="ru-RU" dirty="0" smtClean="0"/>
              <a:t>Лесков Андрей - награды- медаль Жукова, медаль За боевые отличия.</a:t>
            </a:r>
          </a:p>
          <a:p>
            <a:pPr hangingPunct="0"/>
            <a:r>
              <a:rPr lang="ru-RU" dirty="0" smtClean="0"/>
              <a:t>Медведев Максим - награжден медалью Суворова. </a:t>
            </a:r>
          </a:p>
          <a:p>
            <a:pPr hangingPunct="0"/>
            <a:r>
              <a:rPr lang="ru-RU" dirty="0" smtClean="0"/>
              <a:t>Неустроев Константин награжден медалью Жукова.</a:t>
            </a:r>
          </a:p>
          <a:p>
            <a:pPr hangingPunct="0"/>
            <a:r>
              <a:rPr lang="ru-RU" dirty="0" smtClean="0"/>
              <a:t>Панасенко Анатолий награжден медалью За боевые отличия(2025 год).</a:t>
            </a:r>
          </a:p>
          <a:p>
            <a:endParaRPr lang="ru-RU" dirty="0"/>
          </a:p>
        </p:txBody>
      </p:sp>
      <p:pic>
        <p:nvPicPr>
          <p:cNvPr id="5" name="Picture 3" descr="C:\Documents and Settings\Пользователь\Рабочий стол\Открытая сессия 2023\IMG-20230222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2090928" cy="2785872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Банер 23 февраля\IMG-20240126-WA00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071810"/>
            <a:ext cx="2144965" cy="3357586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Банер 23 февраля\IMG-20240122-WA01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285728"/>
            <a:ext cx="2558657" cy="3411543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Банер 23 февраля\IMG-20240123-WA01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71736" y="3643314"/>
            <a:ext cx="230387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hangingPunct="0"/>
            <a:r>
              <a:rPr lang="ru-RU" dirty="0" smtClean="0"/>
              <a:t>Радченко  Сергей награжден знаком отличия  ордена Святого Георгия- Георгиевским Крестом IV степени 20.02.2023 года.</a:t>
            </a:r>
          </a:p>
          <a:p>
            <a:pPr hangingPunct="0"/>
            <a:r>
              <a:rPr lang="ru-RU" dirty="0" smtClean="0"/>
              <a:t>Романенко Павел  награжден медалью За воинскую доблесть </a:t>
            </a:r>
          </a:p>
          <a:p>
            <a:pPr hangingPunct="0"/>
            <a:r>
              <a:rPr lang="ru-RU" dirty="0" smtClean="0"/>
              <a:t>Решетников Дмитрий награжден медалью Жукова.</a:t>
            </a:r>
          </a:p>
          <a:p>
            <a:pPr hangingPunct="0"/>
            <a:r>
              <a:rPr lang="ru-RU" dirty="0" smtClean="0"/>
              <a:t>Соловьев Станислав награжден медалью За воинскую доблесть, Георгиевским Крестом IV степени</a:t>
            </a:r>
          </a:p>
          <a:p>
            <a:pPr hangingPunct="0"/>
            <a:r>
              <a:rPr lang="ru-RU" dirty="0" smtClean="0"/>
              <a:t>Соловьев Дмитрий награжден медалью Жукова.</a:t>
            </a:r>
          </a:p>
          <a:p>
            <a:pPr hangingPunct="0"/>
            <a:r>
              <a:rPr lang="ru-RU" dirty="0" smtClean="0"/>
              <a:t>Усов Николай награжден медалью За храбрость </a:t>
            </a:r>
            <a:r>
              <a:rPr lang="en-US" dirty="0" smtClean="0"/>
              <a:t>II</a:t>
            </a:r>
            <a:r>
              <a:rPr lang="ru-RU" dirty="0" smtClean="0"/>
              <a:t> степени</a:t>
            </a:r>
          </a:p>
          <a:p>
            <a:endParaRPr lang="ru-RU" dirty="0"/>
          </a:p>
        </p:txBody>
      </p:sp>
      <p:pic>
        <p:nvPicPr>
          <p:cNvPr id="5" name="Picture 2" descr="C:\Documents and Settings\Пользователь\Рабочий стол\Банер 23 февраля\IMG-20240122-WA0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52"/>
            <a:ext cx="2505456" cy="3340608"/>
          </a:xfrm>
          <a:prstGeom prst="rect">
            <a:avLst/>
          </a:prstGeom>
          <a:noFill/>
        </p:spPr>
      </p:pic>
      <p:pic>
        <p:nvPicPr>
          <p:cNvPr id="6" name="Picture 3" descr="C:\Documents and Settings\Пользователь\Рабочий стол\Банер 23 февраля\IMG-20240122-WA01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285728"/>
            <a:ext cx="2071702" cy="3683026"/>
          </a:xfrm>
          <a:prstGeom prst="rect">
            <a:avLst/>
          </a:prstGeom>
          <a:noFill/>
        </p:spPr>
      </p:pic>
      <p:pic>
        <p:nvPicPr>
          <p:cNvPr id="7" name="Picture 2" descr="C:\Documents and Settings\Пользователь\Рабочий стол\Банер 23 февраля\IMG-20240122-WA00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214686"/>
            <a:ext cx="2505079" cy="3340105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Банер 23 февраля\IMG-20230928-WA00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12" y="3714752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42852"/>
            <a:ext cx="2500330" cy="32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0"/>
            <a:ext cx="2600645" cy="342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3286124"/>
            <a:ext cx="2543897" cy="33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3214686"/>
            <a:ext cx="2760148" cy="34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Пользователь\Рабочий стол\сессия 2024\IMG-20240205-WA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810000" cy="2857500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сессия 2024\IMG-20240205-WA00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42852"/>
            <a:ext cx="2571768" cy="3429024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сессия 2024\IMG-20240205-WA00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3810000" cy="2857500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сессия 2024\IMG-20240205-WA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83371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Молодёжная </a:t>
            </a:r>
            <a:r>
              <a:rPr lang="ru-RU" b="1" dirty="0" smtClean="0"/>
              <a:t>политика</a:t>
            </a:r>
            <a:endParaRPr lang="ru-RU" dirty="0"/>
          </a:p>
        </p:txBody>
      </p:sp>
      <p:pic>
        <p:nvPicPr>
          <p:cNvPr id="17410" name="Picture 2" descr="C:\Documents and Settings\Пользователь\Рабочий стол\Сессия 2025\молодежь\IMG_20240509_121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142984"/>
            <a:ext cx="4038600" cy="3028950"/>
          </a:xfrm>
          <a:prstGeom prst="rect">
            <a:avLst/>
          </a:prstGeom>
          <a:noFill/>
        </p:spPr>
      </p:pic>
      <p:pic>
        <p:nvPicPr>
          <p:cNvPr id="17411" name="Picture 3" descr="C:\Documents and Settings\Пользователь\Рабочий стол\Сессия 2025\молодежь\IMG_20240604_1707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142984"/>
            <a:ext cx="4038600" cy="3028950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Сессия 2025\молодежь\IMG_20240607_1726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3929066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Documents and Settings\Пользователь\Рабочий стол\Сессия 2025\молодежь\IMG_20240626_180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57166"/>
            <a:ext cx="4038600" cy="3028950"/>
          </a:xfrm>
          <a:prstGeom prst="rect">
            <a:avLst/>
          </a:prstGeom>
          <a:noFill/>
        </p:spPr>
      </p:pic>
      <p:pic>
        <p:nvPicPr>
          <p:cNvPr id="11" name="Picture 3" descr="C:\Documents and Settings\Пользователь\Рабочий стол\Документики\сессия 2024\IMG-20240205-WA00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2857496"/>
            <a:ext cx="4324352" cy="2432449"/>
          </a:xfrm>
          <a:prstGeom prst="rect">
            <a:avLst/>
          </a:prstGeom>
          <a:noFill/>
        </p:spPr>
      </p:pic>
      <p:pic>
        <p:nvPicPr>
          <p:cNvPr id="12" name="Picture 2" descr="C:\Documents and Settings\Пользователь\Рабочий стол\Документики\сессия 2024\IMG-20230613-WA00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2859052"/>
            <a:ext cx="2857520" cy="3810027"/>
          </a:xfrm>
          <a:prstGeom prst="rect">
            <a:avLst/>
          </a:prstGeom>
          <a:noFill/>
        </p:spPr>
      </p:pic>
      <p:pic>
        <p:nvPicPr>
          <p:cNvPr id="14" name="Picture 3" descr="C:\Documents and Settings\Пользователь\Рабочий стол\Сессия 2025\молодежь\IMG_20240612_095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14285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85728"/>
            <a:ext cx="4038600" cy="28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142984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929066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3429000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07154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5720" y="3571876"/>
            <a:ext cx="4038600" cy="3030844"/>
          </a:xfrm>
          <a:prstGeom prst="rect">
            <a:avLst/>
          </a:prstGeom>
        </p:spPr>
      </p:pic>
      <p:pic>
        <p:nvPicPr>
          <p:cNvPr id="8" name="Содержимое 5"/>
          <p:cNvPicPr>
            <a:picLocks noGrp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572000" y="1071546"/>
            <a:ext cx="4038600" cy="3030844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5004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71479"/>
            <a:ext cx="2928958" cy="4071967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- </a:t>
            </a:r>
            <a:r>
              <a:rPr lang="ru-RU" b="1" dirty="0" smtClean="0"/>
              <a:t>11 </a:t>
            </a:r>
            <a:r>
              <a:rPr lang="ru-RU" b="1" dirty="0"/>
              <a:t>предвыборных сходов граждан;</a:t>
            </a:r>
          </a:p>
          <a:p>
            <a:r>
              <a:rPr lang="ru-RU" b="1" dirty="0" smtClean="0"/>
              <a:t>   </a:t>
            </a:r>
            <a:r>
              <a:rPr lang="ru-RU" b="1" dirty="0"/>
              <a:t>-5 сходов  проведено точечно (многоквартирные дома, улицы по устным заявлениям граждан);</a:t>
            </a:r>
          </a:p>
          <a:p>
            <a:r>
              <a:rPr lang="ru-RU" b="1" dirty="0"/>
              <a:t>-6 приемов депутатом Совета муниципального образования Славянский район по Коржевскому одномандатному округу № 15 Еленой Алексеевной Князьковой;</a:t>
            </a:r>
          </a:p>
          <a:p>
            <a:r>
              <a:rPr lang="ru-RU" b="1" dirty="0"/>
              <a:t>-</a:t>
            </a:r>
            <a:r>
              <a:rPr lang="ru-RU" b="1" dirty="0" smtClean="0"/>
              <a:t>12 </a:t>
            </a:r>
            <a:r>
              <a:rPr lang="ru-RU" b="1" dirty="0"/>
              <a:t>приемов депутатами </a:t>
            </a:r>
            <a:r>
              <a:rPr lang="ru-RU" b="1" dirty="0" smtClean="0"/>
              <a:t>Совета Коржевского </a:t>
            </a:r>
            <a:r>
              <a:rPr lang="ru-RU" b="1" dirty="0"/>
              <a:t>сельского поселения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1928802"/>
            <a:ext cx="2608654" cy="347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3714752"/>
            <a:ext cx="4038600" cy="29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428604"/>
            <a:ext cx="3181344" cy="3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4285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C:\Documents and Settings\Пользователь\Рабочий стол\распечатка\IMG-20230425-WA00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2928934"/>
            <a:ext cx="4038600" cy="3028950"/>
          </a:xfrm>
          <a:prstGeom prst="rect">
            <a:avLst/>
          </a:prstGeom>
          <a:noFill/>
        </p:spPr>
      </p:pic>
      <p:pic>
        <p:nvPicPr>
          <p:cNvPr id="19" name="Picture 3" descr="C:\Documents and Settings\Пользователь\Рабочий стол\распечатка\IMG-20230118-WA004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5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3143248"/>
            <a:ext cx="4038600" cy="302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357686" y="3214686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pic>
        <p:nvPicPr>
          <p:cNvPr id="7" name="Picture 2" descr="C:\Documents and Settings\Пользователь\Рабочий стол\сессия 2024\IMG-20230615-WA01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94770" y="928671"/>
            <a:ext cx="2786082" cy="3714776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сессия 2024\IMG-20230614-WA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3429000"/>
            <a:ext cx="4038600" cy="3028950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Сессия 2025\IMG_20240111_1732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28586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Сессия 2025\IMG_20240126_1406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сессия 2024\IMG_20230404_103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3286124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сессия 2024\IMG_20230427_140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428604"/>
            <a:ext cx="4038600" cy="3027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85762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57148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Documents and Settings\Пользователь\Рабочий стол\Сессия 2025\IMG_20240223_1615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571480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2860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8572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Пользователь\Рабочий стол\Сессия 2025\IMG_20240613_150753_9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3357562"/>
            <a:ext cx="4038600" cy="302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85728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64291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C:\Documents and Settings\Пользователь\Рабочий стол\сессия 2024\IMG_20230509_1132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642918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28572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Пользователь\Рабочий стол\сессия 2024\IMG-20230627-WA0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85728"/>
            <a:ext cx="4038600" cy="3028950"/>
          </a:xfrm>
          <a:prstGeom prst="rect">
            <a:avLst/>
          </a:prstGeom>
          <a:noFill/>
        </p:spPr>
      </p:pic>
      <p:pic>
        <p:nvPicPr>
          <p:cNvPr id="73731" name="Picture 3" descr="C:\Documents and Settings\Пользователь\Рабочий стол\сессия 2024\IMG-20240117-WA0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785794"/>
            <a:ext cx="4038600" cy="2601051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сессия 2024\IMG-20240117-WA01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786190"/>
            <a:ext cx="4038600" cy="2392871"/>
          </a:xfrm>
          <a:prstGeom prst="rect">
            <a:avLst/>
          </a:prstGeom>
          <a:noFill/>
        </p:spPr>
      </p:pic>
      <p:pic>
        <p:nvPicPr>
          <p:cNvPr id="8" name="Picture 4" descr="C:\Documents and Settings\Пользователь\Рабочий стол\сессия 2024\IMG-20240117-WA01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1274786"/>
          </a:xfrm>
        </p:spPr>
        <p:txBody>
          <a:bodyPr/>
          <a:lstStyle/>
          <a:p>
            <a:r>
              <a:rPr lang="ru-RU" b="1" dirty="0" smtClean="0"/>
              <a:t>Задачи на 2025 год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Подготовлены документы для участия в отборе  в инициативном бюджетировании благоустройства спортивной площадки х. Коржевский, ул. Зеленая 27-Б, сумма проекта </a:t>
            </a:r>
            <a:r>
              <a:rPr lang="ru-RU" b="1" i="1" dirty="0" smtClean="0"/>
              <a:t>5 млн. 397</a:t>
            </a:r>
            <a:r>
              <a:rPr lang="ru-RU" i="1" dirty="0" smtClean="0"/>
              <a:t> тыс.руб</a:t>
            </a:r>
            <a:r>
              <a:rPr lang="ru-RU" dirty="0" smtClean="0"/>
              <a:t>.;</a:t>
            </a:r>
          </a:p>
          <a:p>
            <a:r>
              <a:rPr lang="ru-RU" dirty="0" smtClean="0"/>
              <a:t>- необходимы денежные средства:</a:t>
            </a:r>
          </a:p>
          <a:p>
            <a:r>
              <a:rPr lang="ru-RU" dirty="0" smtClean="0"/>
              <a:t>    - для участия в программе «Развитие культуры» по выполнению  капитального ремонта кровли здания МКУК СДК «Коржевский» необходимо – </a:t>
            </a:r>
            <a:r>
              <a:rPr lang="ru-RU" b="1" dirty="0" smtClean="0"/>
              <a:t>20 млн. 100</a:t>
            </a:r>
            <a:r>
              <a:rPr lang="ru-RU" dirty="0" smtClean="0"/>
              <a:t> тыс.руб.;</a:t>
            </a:r>
          </a:p>
          <a:p>
            <a:r>
              <a:rPr lang="ru-RU" dirty="0" smtClean="0"/>
              <a:t>- для участия в программе «Комплексное развитие сельских территорий» по обустройству тротуара по ул. Зеленой (по пути следования к школе)» сверх выделенных краевых  средств необходимо – </a:t>
            </a:r>
            <a:r>
              <a:rPr lang="ru-RU" b="1" dirty="0" smtClean="0"/>
              <a:t> 474</a:t>
            </a:r>
            <a:r>
              <a:rPr lang="ru-RU" dirty="0" smtClean="0"/>
              <a:t> тыс.руб.;</a:t>
            </a:r>
          </a:p>
          <a:p>
            <a:r>
              <a:rPr lang="ru-RU" dirty="0" smtClean="0"/>
              <a:t>   - на восстановление работы «Вечного огня» на мемориале «Братская могила 472 советских воинов, погибшим в боях с фашистскими захватчиками в годы Великой Отечественной войны при освобождении и хутора Коржевский» необходимо средств -         </a:t>
            </a:r>
            <a:r>
              <a:rPr lang="ru-RU" b="1" dirty="0" smtClean="0"/>
              <a:t>1 млн. 10 </a:t>
            </a:r>
            <a:r>
              <a:rPr lang="ru-RU" dirty="0" smtClean="0"/>
              <a:t>тыс.руб.;</a:t>
            </a:r>
          </a:p>
          <a:p>
            <a:r>
              <a:rPr lang="ru-RU" dirty="0" smtClean="0"/>
              <a:t>- Изготовление проекта для участия в государственной программе   «Формирование городской среды» - </a:t>
            </a:r>
            <a:r>
              <a:rPr lang="ru-RU" b="1" dirty="0" smtClean="0"/>
              <a:t>600</a:t>
            </a:r>
            <a:r>
              <a:rPr lang="ru-RU" dirty="0" smtClean="0"/>
              <a:t> тыс.рублей;</a:t>
            </a:r>
          </a:p>
          <a:p>
            <a:r>
              <a:rPr lang="ru-RU" dirty="0" smtClean="0"/>
              <a:t>- Бурение скважины водоснабжения с установкой водозаборной башни  в новом микрорайоне в х. Коржевском, где ведется интенсивное индивидуальное жилищное строительство – </a:t>
            </a:r>
            <a:r>
              <a:rPr lang="ru-RU" b="1" dirty="0" smtClean="0"/>
              <a:t>10 </a:t>
            </a:r>
            <a:r>
              <a:rPr lang="ru-RU" b="1" dirty="0" err="1" smtClean="0"/>
              <a:t>млн</a:t>
            </a:r>
            <a:r>
              <a:rPr lang="ru-RU" b="1" dirty="0" smtClean="0"/>
              <a:t> 500</a:t>
            </a:r>
            <a:r>
              <a:rPr lang="ru-RU" dirty="0" smtClean="0"/>
              <a:t> тыс.рублей.</a:t>
            </a:r>
          </a:p>
          <a:p>
            <a:r>
              <a:rPr lang="ru-RU" dirty="0" smtClean="0"/>
              <a:t>- Для участия в краевой программе «Строительство, реконструкция, капитальный ремонт и ремонт автомобильных дорог общего пользования местного значения»  </a:t>
            </a:r>
            <a:r>
              <a:rPr lang="ru-RU" u="sng" dirty="0" smtClean="0"/>
              <a:t>изготовлен проект</a:t>
            </a:r>
            <a:r>
              <a:rPr lang="ru-RU" dirty="0" smtClean="0"/>
              <a:t> на обустройство тротуара по ул. Школьной (по направлению к школе).</a:t>
            </a:r>
          </a:p>
          <a:p>
            <a:r>
              <a:rPr lang="ru-RU" dirty="0" smtClean="0"/>
              <a:t>Благоустройство территории гражданского кладбища- отсыпка щебнем дорог и ограждение кладбища.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785794"/>
            <a:ext cx="4329114" cy="452596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400" b="1" dirty="0" smtClean="0"/>
              <a:t>15-17 марта 2024 года состоялись выборы Президента Российской Федерации, явка избирателей составила 92% </a:t>
            </a:r>
            <a:endParaRPr lang="ru-RU" sz="2400" dirty="0" smtClean="0"/>
          </a:p>
          <a:p>
            <a:pPr algn="ctr"/>
            <a:r>
              <a:rPr lang="ru-RU" sz="2600" b="1" dirty="0" smtClean="0"/>
              <a:t>8 сентября 2024 состоялись  выборы депутатов Коржевского  </a:t>
            </a:r>
            <a:r>
              <a:rPr lang="ru-RU" sz="2600" b="1" dirty="0"/>
              <a:t>сельского поселения </a:t>
            </a:r>
            <a:endParaRPr lang="ru-RU" sz="2600" b="1" dirty="0" smtClean="0"/>
          </a:p>
          <a:p>
            <a:pPr algn="ctr">
              <a:buNone/>
            </a:pPr>
            <a:r>
              <a:rPr lang="ru-RU" sz="2600" b="1" dirty="0" smtClean="0"/>
              <a:t>Явка составила 77% избирателей</a:t>
            </a:r>
            <a:r>
              <a:rPr lang="ru-RU" sz="2600" b="1" dirty="0"/>
              <a:t>.</a:t>
            </a:r>
          </a:p>
          <a:p>
            <a:pPr algn="ctr"/>
            <a:r>
              <a:rPr lang="ru-RU" sz="2600" b="1" dirty="0"/>
              <a:t>Спасибо, всем жителям, принявшим участие в выборной кампании </a:t>
            </a:r>
            <a:r>
              <a:rPr lang="ru-RU" sz="2600" b="1" dirty="0" smtClean="0"/>
              <a:t>2024 </a:t>
            </a:r>
            <a:r>
              <a:rPr lang="ru-RU" sz="2600" b="1" dirty="0"/>
              <a:t>года.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52"/>
            <a:ext cx="36207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Выражаю слова благодарности</a:t>
            </a:r>
            <a:r>
              <a:rPr lang="ru-RU" dirty="0" smtClean="0"/>
              <a:t> </a:t>
            </a:r>
            <a:r>
              <a:rPr lang="ru-RU" b="1" dirty="0" smtClean="0"/>
              <a:t>за оказанную поддержку:</a:t>
            </a:r>
          </a:p>
          <a:p>
            <a:r>
              <a:rPr lang="ru-RU" dirty="0" smtClean="0"/>
              <a:t> губернатору Краснодарского края Кондратьеву Вениамину Ивановичу, </a:t>
            </a:r>
          </a:p>
          <a:p>
            <a:r>
              <a:rPr lang="ru-RU" dirty="0" smtClean="0"/>
              <a:t>Депутату Госдумы Демченко Ивану Ивановичу, </a:t>
            </a:r>
          </a:p>
          <a:p>
            <a:r>
              <a:rPr lang="ru-RU" dirty="0" smtClean="0"/>
              <a:t>депутату ЗСК Чернявскому Виктору Васильевичу, </a:t>
            </a:r>
          </a:p>
          <a:p>
            <a:r>
              <a:rPr lang="ru-RU" dirty="0" smtClean="0"/>
              <a:t>главе администрации муниципального образования Славянский район Синяговскому Роману Ивановичу, </a:t>
            </a:r>
          </a:p>
          <a:p>
            <a:r>
              <a:rPr lang="ru-RU" dirty="0" smtClean="0"/>
              <a:t>Совету муниципального образования Славянский район в лице Литовка Григория Владимировича, </a:t>
            </a:r>
          </a:p>
          <a:p>
            <a:r>
              <a:rPr lang="ru-RU" dirty="0" smtClean="0"/>
              <a:t>Генеральному директору АО фирма «Агрокомплекс» имени Н.И.Ткачева Евгению Николаевичу Хворостине, </a:t>
            </a:r>
          </a:p>
          <a:p>
            <a:r>
              <a:rPr lang="ru-RU" dirty="0" smtClean="0"/>
              <a:t>Директору предприятия «Анастасиевское» АО фирма «Агрокомплекс им. Н.И.Ткачева Антонову Александру Владимировичу;</a:t>
            </a:r>
          </a:p>
          <a:p>
            <a:r>
              <a:rPr lang="ru-RU" dirty="0" smtClean="0"/>
              <a:t>Директору ООО «Жилкомуслуги» Безворотнему Виктору Ивановичу;</a:t>
            </a:r>
          </a:p>
          <a:p>
            <a:r>
              <a:rPr lang="ru-RU" dirty="0" smtClean="0"/>
              <a:t>Мастеру МУ «Теплокомплекс» Глущенко Василию Алексеевич</a:t>
            </a:r>
          </a:p>
          <a:p>
            <a:r>
              <a:rPr lang="ru-RU" dirty="0" smtClean="0"/>
              <a:t>Сотрудникам администрации муниципального образования Славянский район. </a:t>
            </a:r>
          </a:p>
          <a:p>
            <a:r>
              <a:rPr lang="ru-RU" dirty="0" smtClean="0"/>
              <a:t>Директору СОШ № 19 Князьковой Елене Алексеевне</a:t>
            </a:r>
          </a:p>
          <a:p>
            <a:r>
              <a:rPr lang="ru-RU" dirty="0" smtClean="0"/>
              <a:t>Заведующей МДОУ № 31 Подушка Валентине Павловне</a:t>
            </a:r>
          </a:p>
          <a:p>
            <a:r>
              <a:rPr lang="ru-RU" dirty="0" smtClean="0"/>
              <a:t>Заведующей отделением социального обслуживания Григорьевой Ирине Николаевне </a:t>
            </a:r>
          </a:p>
          <a:p>
            <a:r>
              <a:rPr lang="ru-RU" dirty="0" smtClean="0"/>
              <a:t>Настоятелю Свято-Тихоновского храма Озивскому Роману Федоровичу</a:t>
            </a:r>
          </a:p>
          <a:p>
            <a:r>
              <a:rPr lang="ru-RU" dirty="0" smtClean="0"/>
              <a:t>Атаману Коржевского казачьего хуторского общества Паршину Евгению Владимировичу</a:t>
            </a:r>
          </a:p>
          <a:p>
            <a:r>
              <a:rPr lang="ru-RU" dirty="0" smtClean="0"/>
              <a:t>Заведующей Ордынской амбулатории Макрушиной Лидии Викторовне 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Желаем </a:t>
            </a:r>
            <a:r>
              <a:rPr lang="ru-RU" dirty="0"/>
              <a:t>всем крепкого здоровья, успехов и процветания нашему поселению.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ВСЕМ </a:t>
            </a:r>
          </a:p>
          <a:p>
            <a:pPr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  <a:p>
            <a:endParaRPr lang="ru-RU" dirty="0"/>
          </a:p>
        </p:txBody>
      </p:sp>
      <p:pic>
        <p:nvPicPr>
          <p:cNvPr id="7" name="Picture 2" descr="C:\Documents and Settings\Пользователь\Рабочий стол\Документики\сессия2022\IMG-20190702-WA0008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857232"/>
            <a:ext cx="348260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8784976" cy="259228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Расширенная сессия </a:t>
            </a:r>
            <a:br>
              <a:rPr lang="ru-RU" sz="4800" b="1" dirty="0" smtClean="0"/>
            </a:br>
            <a:r>
              <a:rPr lang="ru-RU" sz="4800" b="1" dirty="0" smtClean="0"/>
              <a:t>Совета Коржевского сельского поселения</a:t>
            </a:r>
            <a:endParaRPr lang="ru-RU" sz="4800" dirty="0"/>
          </a:p>
        </p:txBody>
      </p:sp>
      <p:pic>
        <p:nvPicPr>
          <p:cNvPr id="4" name="Picture 2" descr="КОРЖЕВСКОЕ СП  В-6"/>
          <p:cNvPicPr>
            <a:picLocks noChangeAspect="1" noChangeArrowheads="1"/>
          </p:cNvPicPr>
          <p:nvPr/>
        </p:nvPicPr>
        <p:blipFill>
          <a:blip r:embed="rId2" cstate="screen"/>
          <a:srcRect b="10714"/>
          <a:stretch>
            <a:fillRect/>
          </a:stretch>
        </p:blipFill>
        <p:spPr bwMode="auto">
          <a:xfrm>
            <a:off x="3419872" y="260648"/>
            <a:ext cx="259074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5961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В 2024 году </a:t>
            </a:r>
            <a:r>
              <a:rPr lang="ru-RU" sz="2800" b="1" dirty="0"/>
              <a:t>предоставлено </a:t>
            </a:r>
            <a:r>
              <a:rPr lang="ru-RU" sz="2800" b="1" dirty="0" smtClean="0"/>
              <a:t>4765 </a:t>
            </a:r>
            <a:r>
              <a:rPr lang="ru-RU" sz="2800" b="1" dirty="0"/>
              <a:t>услуги различной направленности.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За 2024 </a:t>
            </a:r>
            <a:r>
              <a:rPr lang="ru-RU" dirty="0"/>
              <a:t>год администрацией оказано населению более </a:t>
            </a:r>
            <a:r>
              <a:rPr lang="ru-RU" b="1" dirty="0" smtClean="0"/>
              <a:t>452 </a:t>
            </a:r>
            <a:r>
              <a:rPr lang="ru-RU" dirty="0"/>
              <a:t>муниципальных государственных услуг, из них </a:t>
            </a:r>
            <a:r>
              <a:rPr lang="ru-RU" b="1" dirty="0" smtClean="0"/>
              <a:t>315 </a:t>
            </a:r>
            <a:r>
              <a:rPr lang="ru-RU" dirty="0"/>
              <a:t>физическим лицам, </a:t>
            </a:r>
            <a:r>
              <a:rPr lang="ru-RU" b="1" dirty="0" smtClean="0"/>
              <a:t>137</a:t>
            </a:r>
            <a:r>
              <a:rPr lang="ru-RU" dirty="0" smtClean="0"/>
              <a:t> </a:t>
            </a:r>
            <a:r>
              <a:rPr lang="ru-RU" dirty="0"/>
              <a:t>юридическим. В том числе </a:t>
            </a:r>
            <a:r>
              <a:rPr lang="ru-RU" dirty="0" smtClean="0"/>
              <a:t>6678 информаций, </a:t>
            </a:r>
            <a:r>
              <a:rPr lang="ru-RU" b="1" dirty="0" smtClean="0"/>
              <a:t>34</a:t>
            </a:r>
            <a:r>
              <a:rPr lang="ru-RU" dirty="0" smtClean="0"/>
              <a:t> </a:t>
            </a:r>
            <a:r>
              <a:rPr lang="ru-RU" dirty="0"/>
              <a:t>разрешений на земляные работы, </a:t>
            </a:r>
            <a:r>
              <a:rPr lang="ru-RU" b="1" dirty="0" smtClean="0"/>
              <a:t>72</a:t>
            </a:r>
            <a:r>
              <a:rPr lang="ru-RU" dirty="0" smtClean="0"/>
              <a:t> </a:t>
            </a:r>
            <a:r>
              <a:rPr lang="ru-RU" dirty="0"/>
              <a:t>выписки из похозяйственных книг, присвоение и аннулирование адресов - </a:t>
            </a:r>
            <a:r>
              <a:rPr lang="ru-RU" b="1" dirty="0" smtClean="0"/>
              <a:t>69 </a:t>
            </a:r>
            <a:r>
              <a:rPr lang="ru-RU" dirty="0" smtClean="0"/>
              <a:t>услуг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Об исполнении бюджета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Коржевского сельского поселения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за 2024 год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В 2023 году по итогам года мы получили в казну от разных источников доходов </a:t>
            </a:r>
            <a:r>
              <a:rPr lang="ru-RU" b="1" dirty="0" smtClean="0"/>
              <a:t>37 </a:t>
            </a:r>
            <a:r>
              <a:rPr lang="ru-RU" b="1" dirty="0"/>
              <a:t>млн. </a:t>
            </a:r>
            <a:r>
              <a:rPr lang="ru-RU" b="1" dirty="0" smtClean="0"/>
              <a:t>502</a:t>
            </a:r>
            <a:r>
              <a:rPr lang="ru-RU" dirty="0" smtClean="0"/>
              <a:t> </a:t>
            </a:r>
            <a:r>
              <a:rPr lang="ru-RU" dirty="0"/>
              <a:t>тыс.руб., исполнение уточненного плана составило </a:t>
            </a:r>
            <a:r>
              <a:rPr lang="ru-RU" dirty="0" smtClean="0"/>
              <a:t>100,7 </a:t>
            </a:r>
            <a:r>
              <a:rPr lang="ru-RU" dirty="0"/>
              <a:t>%. Источниками доходов бюджета сельского поселения являются:</a:t>
            </a:r>
          </a:p>
          <a:p>
            <a:pPr lvl="0"/>
            <a:r>
              <a:rPr lang="ru-RU" b="1" dirty="0" smtClean="0"/>
              <a:t>Налоговые и неналоговые доходы</a:t>
            </a:r>
            <a:r>
              <a:rPr lang="ru-RU" b="1" i="1" dirty="0" smtClean="0"/>
              <a:t> – 18 млн. 839 тыс.руб.или 50,2 % от общих поступлений</a:t>
            </a:r>
            <a:r>
              <a:rPr lang="ru-RU" i="1" dirty="0" smtClean="0"/>
              <a:t>, </a:t>
            </a:r>
            <a:endParaRPr lang="ru-RU" dirty="0" smtClean="0"/>
          </a:p>
          <a:p>
            <a:r>
              <a:rPr lang="ru-RU" b="1" i="1" dirty="0" smtClean="0"/>
              <a:t>Безвозмездные поступления (дотации, субсидии, субвенции, межбюджетные трансферты, прочие безвозмездные поступления) –  18  млн. 659 тыс. руб</a:t>
            </a:r>
            <a:r>
              <a:rPr lang="ru-RU" dirty="0" smtClean="0"/>
              <a:t>. или </a:t>
            </a:r>
            <a:r>
              <a:rPr lang="ru-RU" b="1" dirty="0" smtClean="0"/>
              <a:t>49,8</a:t>
            </a:r>
            <a:r>
              <a:rPr lang="ru-RU" dirty="0" smtClean="0"/>
              <a:t>% от общих поступлений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000792"/>
          </a:xfrm>
        </p:spPr>
        <p:txBody>
          <a:bodyPr>
            <a:normAutofit/>
          </a:bodyPr>
          <a:lstStyle/>
          <a:p>
            <a:r>
              <a:rPr lang="ru-RU" sz="3000" b="1" u="sng" dirty="0" smtClean="0"/>
              <a:t>Расходы </a:t>
            </a:r>
            <a:r>
              <a:rPr lang="ru-RU" sz="3000" b="1" dirty="0" smtClean="0"/>
              <a:t>бюджета сельского поселения за 2024 год исполнены в объеме 37</a:t>
            </a:r>
            <a:r>
              <a:rPr lang="ru-RU" sz="3000" b="1" u="sng" dirty="0" smtClean="0"/>
              <a:t> 640 тыс.руб</a:t>
            </a:r>
            <a:r>
              <a:rPr lang="ru-RU" sz="3000" b="1" dirty="0" smtClean="0"/>
              <a:t>., исполнение составило  99,8% из них: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на общегосударственные вопросы </a:t>
            </a:r>
            <a:r>
              <a:rPr lang="ru-RU" sz="2000" dirty="0" smtClean="0"/>
              <a:t>– </a:t>
            </a:r>
            <a:r>
              <a:rPr lang="ru-RU" sz="2000" b="1" dirty="0" smtClean="0"/>
              <a:t>15 млн. 67</a:t>
            </a:r>
            <a:r>
              <a:rPr lang="ru-RU" sz="2000" dirty="0" smtClean="0"/>
              <a:t> тыс.руб., </a:t>
            </a:r>
          </a:p>
          <a:p>
            <a:r>
              <a:rPr lang="ru-RU" sz="2000" dirty="0" smtClean="0"/>
              <a:t>- </a:t>
            </a:r>
            <a:r>
              <a:rPr lang="ru-RU" sz="2000" b="1" u="sng" dirty="0" smtClean="0"/>
              <a:t>на культуру </a:t>
            </a:r>
            <a:r>
              <a:rPr lang="ru-RU" sz="2000" u="sng" dirty="0" smtClean="0"/>
              <a:t>– </a:t>
            </a:r>
            <a:r>
              <a:rPr lang="ru-RU" sz="2000" b="1" u="sng" dirty="0" smtClean="0"/>
              <a:t>10 млн. 567 </a:t>
            </a:r>
            <a:r>
              <a:rPr lang="ru-RU" sz="2000" u="sng" dirty="0" smtClean="0"/>
              <a:t>тыс. руб.</a:t>
            </a:r>
            <a:r>
              <a:rPr lang="ru-RU" sz="2000" dirty="0" smtClean="0"/>
              <a:t>;</a:t>
            </a:r>
          </a:p>
          <a:p>
            <a:r>
              <a:rPr lang="ru-RU" sz="2000" i="1" u="sng" dirty="0" smtClean="0"/>
              <a:t>(в т.ч. на изготовление проектно-сметной документации для капитального ремонта крыши – 837,0 тыс.руб., оснащение библиотеки – 1 млн. 425 тыс.руб., приобретение мебели – 400 тыс.руб.)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b="1" u="sng" dirty="0" smtClean="0"/>
              <a:t>на дорожное хозяйство</a:t>
            </a:r>
            <a:r>
              <a:rPr lang="ru-RU" sz="2000" dirty="0" smtClean="0"/>
              <a:t> из дорожного фонда поселения израсходовано – </a:t>
            </a:r>
            <a:r>
              <a:rPr lang="ru-RU" sz="2000" u="sng" dirty="0" smtClean="0"/>
              <a:t> </a:t>
            </a:r>
            <a:r>
              <a:rPr lang="ru-RU" sz="2000" b="1" u="sng" dirty="0" smtClean="0"/>
              <a:t>3 млн. руб</a:t>
            </a:r>
            <a:r>
              <a:rPr lang="ru-RU" sz="2000" b="1" dirty="0" smtClean="0"/>
              <a:t>.</a:t>
            </a:r>
            <a:r>
              <a:rPr lang="ru-RU" sz="2000" b="1" u="sng" dirty="0" smtClean="0"/>
              <a:t>  585</a:t>
            </a:r>
            <a:r>
              <a:rPr lang="ru-RU" sz="2000" u="sng" dirty="0" smtClean="0"/>
              <a:t> тыс.руб., 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b="1" u="sng" dirty="0" smtClean="0"/>
              <a:t>на благоустройство</a:t>
            </a:r>
            <a:r>
              <a:rPr lang="ru-RU" sz="2000" u="sng" dirty="0" smtClean="0"/>
              <a:t> – </a:t>
            </a:r>
            <a:r>
              <a:rPr lang="ru-RU" sz="2000" b="1" u="sng" dirty="0" smtClean="0"/>
              <a:t>5 млн. 876</a:t>
            </a:r>
            <a:r>
              <a:rPr lang="ru-RU" sz="2000" u="sng" dirty="0" smtClean="0"/>
              <a:t> тыс.руб. </a:t>
            </a:r>
            <a:endParaRPr lang="ru-RU" sz="2000" dirty="0" smtClean="0"/>
          </a:p>
          <a:p>
            <a:r>
              <a:rPr lang="ru-RU" sz="2000" u="sng" dirty="0" smtClean="0"/>
              <a:t>- </a:t>
            </a:r>
            <a:r>
              <a:rPr lang="ru-RU" sz="2000" b="1" u="sng" dirty="0" smtClean="0"/>
              <a:t>на коммунальное хозяйство</a:t>
            </a:r>
            <a:r>
              <a:rPr lang="ru-RU" sz="2000" u="sng" dirty="0" smtClean="0"/>
              <a:t> – </a:t>
            </a:r>
            <a:r>
              <a:rPr lang="ru-RU" sz="2000" b="1" u="sng" dirty="0" smtClean="0"/>
              <a:t>626 тыс.руб</a:t>
            </a:r>
            <a:r>
              <a:rPr lang="ru-RU" sz="2000" u="sng" dirty="0" smtClean="0"/>
              <a:t>. 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3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597533"/>
          </a:xfrm>
        </p:spPr>
        <p:txBody>
          <a:bodyPr>
            <a:noAutofit/>
          </a:bodyPr>
          <a:lstStyle/>
          <a:p>
            <a:r>
              <a:rPr lang="ru-RU" sz="2000" b="1" u="sng" dirty="0" smtClean="0"/>
              <a:t>передача полномочий району</a:t>
            </a:r>
            <a:r>
              <a:rPr lang="ru-RU" sz="2000" dirty="0" smtClean="0"/>
              <a:t>  – </a:t>
            </a:r>
            <a:r>
              <a:rPr lang="ru-RU" sz="2000" b="1" dirty="0" smtClean="0"/>
              <a:t>138</a:t>
            </a:r>
            <a:r>
              <a:rPr lang="ru-RU" sz="2000" u="sng" dirty="0" smtClean="0"/>
              <a:t> тыс.руб</a:t>
            </a:r>
            <a:r>
              <a:rPr lang="ru-RU" sz="2000" dirty="0" smtClean="0"/>
              <a:t>. </a:t>
            </a:r>
          </a:p>
          <a:p>
            <a:r>
              <a:rPr lang="ru-RU" sz="2000" b="1" u="sng" dirty="0" smtClean="0"/>
              <a:t>на защиту населения и территории от последствий чрезвычайных ситуаций  и обеспечение безопасности людей на водных объектах</a:t>
            </a:r>
            <a:r>
              <a:rPr lang="ru-RU" sz="2000" u="sng" dirty="0" smtClean="0"/>
              <a:t> </a:t>
            </a:r>
            <a:r>
              <a:rPr lang="ru-RU" sz="2000" dirty="0" smtClean="0"/>
              <a:t>– </a:t>
            </a:r>
            <a:r>
              <a:rPr lang="ru-RU" sz="2000" b="1" dirty="0" smtClean="0"/>
              <a:t>55</a:t>
            </a:r>
            <a:r>
              <a:rPr lang="ru-RU" sz="2000" u="sng" dirty="0" smtClean="0"/>
              <a:t> тыс.руб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000" b="1" dirty="0" smtClean="0"/>
              <a:t>на </a:t>
            </a:r>
            <a:r>
              <a:rPr lang="ru-RU" sz="2000" b="1" u="sng" dirty="0" smtClean="0"/>
              <a:t>охрану общественного порядка</a:t>
            </a:r>
            <a:r>
              <a:rPr lang="ru-RU" sz="2000" u="sng" dirty="0" smtClean="0"/>
              <a:t> – </a:t>
            </a:r>
            <a:r>
              <a:rPr lang="ru-RU" sz="2000" b="1" u="sng" dirty="0" smtClean="0"/>
              <a:t>5</a:t>
            </a:r>
            <a:r>
              <a:rPr lang="ru-RU" sz="2000" u="sng" dirty="0" smtClean="0"/>
              <a:t> тыс.руб</a:t>
            </a:r>
            <a:r>
              <a:rPr lang="ru-RU" sz="2000" dirty="0" smtClean="0"/>
              <a:t>. </a:t>
            </a:r>
          </a:p>
          <a:p>
            <a:r>
              <a:rPr lang="ru-RU" sz="2000" b="1" dirty="0" smtClean="0"/>
              <a:t>- </a:t>
            </a:r>
            <a:r>
              <a:rPr lang="ru-RU" sz="2000" b="1" u="sng" dirty="0" smtClean="0"/>
              <a:t>на физическую культуру и спорт</a:t>
            </a:r>
            <a:r>
              <a:rPr lang="ru-RU" sz="2000" u="sng" dirty="0" smtClean="0"/>
              <a:t> – </a:t>
            </a:r>
            <a:r>
              <a:rPr lang="ru-RU" sz="2000" b="1" u="sng" dirty="0" smtClean="0"/>
              <a:t>154</a:t>
            </a:r>
            <a:r>
              <a:rPr lang="ru-RU" sz="2000" u="sng" dirty="0" smtClean="0"/>
              <a:t> тыс. руб.,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- </a:t>
            </a:r>
            <a:r>
              <a:rPr lang="ru-RU" sz="2000" b="1" u="sng" dirty="0" smtClean="0"/>
              <a:t>на национальную оборону</a:t>
            </a:r>
            <a:r>
              <a:rPr lang="ru-RU" sz="2000" b="1" dirty="0" smtClean="0"/>
              <a:t> </a:t>
            </a:r>
            <a:r>
              <a:rPr lang="ru-RU" sz="2000" dirty="0" smtClean="0"/>
              <a:t>(содержание специалиста ВУС) –  </a:t>
            </a:r>
            <a:r>
              <a:rPr lang="ru-RU" sz="2000" b="1" dirty="0" smtClean="0"/>
              <a:t>52</a:t>
            </a:r>
            <a:r>
              <a:rPr lang="ru-RU" sz="2000" b="1" u="sng" dirty="0" smtClean="0"/>
              <a:t>7</a:t>
            </a:r>
            <a:r>
              <a:rPr lang="ru-RU" sz="2000" u="sng" dirty="0" smtClean="0"/>
              <a:t> тыс.руб</a:t>
            </a:r>
            <a:r>
              <a:rPr lang="ru-RU" sz="2000" dirty="0" smtClean="0"/>
              <a:t>.,;</a:t>
            </a:r>
          </a:p>
          <a:p>
            <a:r>
              <a:rPr lang="ru-RU" sz="2000" u="sng" dirty="0" smtClean="0"/>
              <a:t>- </a:t>
            </a:r>
            <a:r>
              <a:rPr lang="ru-RU" sz="2000" b="1" u="sng" dirty="0" smtClean="0"/>
              <a:t>на мероприятия молодежной политики</a:t>
            </a:r>
            <a:r>
              <a:rPr lang="ru-RU" sz="2000" u="sng" dirty="0" smtClean="0"/>
              <a:t> </a:t>
            </a:r>
            <a:r>
              <a:rPr lang="ru-RU" sz="2000" dirty="0" smtClean="0"/>
              <a:t>– </a:t>
            </a:r>
            <a:r>
              <a:rPr lang="ru-RU" sz="2000" b="1" dirty="0" smtClean="0"/>
              <a:t>100</a:t>
            </a:r>
            <a:r>
              <a:rPr lang="ru-RU" sz="2000" u="sng" dirty="0" smtClean="0"/>
              <a:t> тыс. руб</a:t>
            </a:r>
            <a:r>
              <a:rPr lang="ru-RU" sz="2000" dirty="0" smtClean="0"/>
              <a:t>., </a:t>
            </a:r>
          </a:p>
          <a:p>
            <a:r>
              <a:rPr lang="ru-RU" sz="2000" dirty="0" smtClean="0"/>
              <a:t>- </a:t>
            </a:r>
            <a:r>
              <a:rPr lang="ru-RU" sz="2000" b="1" u="sng" dirty="0" smtClean="0"/>
              <a:t>мероприятия по поддержке малого бизнеса</a:t>
            </a:r>
            <a:r>
              <a:rPr lang="ru-RU" sz="2000" dirty="0" smtClean="0"/>
              <a:t> – </a:t>
            </a:r>
            <a:r>
              <a:rPr lang="ru-RU" sz="2000" b="1" dirty="0" smtClean="0"/>
              <a:t>30</a:t>
            </a:r>
            <a:r>
              <a:rPr lang="ru-RU" sz="2000" u="sng" dirty="0" smtClean="0"/>
              <a:t> тыс.руб</a:t>
            </a:r>
            <a:r>
              <a:rPr lang="ru-RU" sz="2000" dirty="0" smtClean="0"/>
              <a:t>., </a:t>
            </a:r>
          </a:p>
          <a:p>
            <a:r>
              <a:rPr lang="ru-RU" sz="2000" u="sng" dirty="0" smtClean="0"/>
              <a:t>- </a:t>
            </a:r>
            <a:r>
              <a:rPr lang="ru-RU" sz="2000" b="1" u="sng" dirty="0" smtClean="0"/>
              <a:t>пенсионное обеспечение</a:t>
            </a:r>
            <a:r>
              <a:rPr lang="ru-RU" sz="2000" u="sng" dirty="0" smtClean="0"/>
              <a:t> – </a:t>
            </a:r>
            <a:r>
              <a:rPr lang="ru-RU" sz="2000" b="1" u="sng" dirty="0" smtClean="0"/>
              <a:t>262</a:t>
            </a:r>
            <a:r>
              <a:rPr lang="ru-RU" sz="2000" u="sng" dirty="0" smtClean="0"/>
              <a:t> тыс.руб.,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расходы на охрану семьи и детства</a:t>
            </a:r>
            <a:r>
              <a:rPr lang="ru-RU" sz="2000" dirty="0" smtClean="0"/>
              <a:t> – </a:t>
            </a:r>
            <a:r>
              <a:rPr lang="ru-RU" sz="2000" b="1" dirty="0" smtClean="0"/>
              <a:t>75</a:t>
            </a:r>
            <a:r>
              <a:rPr lang="ru-RU" sz="2000" dirty="0" smtClean="0"/>
              <a:t> тыс.руб. (приобретение дымовых датчиков),</a:t>
            </a:r>
          </a:p>
          <a:p>
            <a:r>
              <a:rPr lang="ru-RU" sz="2000" u="sng" dirty="0" smtClean="0"/>
              <a:t>- </a:t>
            </a:r>
            <a:r>
              <a:rPr lang="ru-RU" sz="2000" b="1" u="sng" dirty="0" smtClean="0"/>
              <a:t>расходы на обеспечение выборов депутатов </a:t>
            </a:r>
            <a:r>
              <a:rPr lang="ru-RU" sz="2000" u="sng" dirty="0" smtClean="0"/>
              <a:t>- </a:t>
            </a:r>
            <a:r>
              <a:rPr lang="ru-RU" sz="2000" b="1" u="sng" dirty="0" smtClean="0"/>
              <a:t>523</a:t>
            </a:r>
            <a:r>
              <a:rPr lang="ru-RU" sz="2000" u="sng" dirty="0" smtClean="0"/>
              <a:t> тыс.руб.,</a:t>
            </a:r>
            <a:endParaRPr lang="ru-RU" sz="20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1322</Words>
  <Application>Microsoft Office PowerPoint</Application>
  <PresentationFormat>Экран (4:3)</PresentationFormat>
  <Paragraphs>146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Расширенная сессия  Совета Коржевского сельского поселения</vt:lpstr>
      <vt:lpstr>Слайд 2</vt:lpstr>
      <vt:lpstr>Слайд 3</vt:lpstr>
      <vt:lpstr>Слайд 4</vt:lpstr>
      <vt:lpstr>Слайд 5</vt:lpstr>
      <vt:lpstr> В 2024 году предоставлено 4765 услуги различной направленности. </vt:lpstr>
      <vt:lpstr>Об исполнении бюджета Коржевского сельского поселения за 2024 год</vt:lpstr>
      <vt:lpstr>Слайд 8</vt:lpstr>
      <vt:lpstr>Слайд 9</vt:lpstr>
      <vt:lpstr>Слайд 10</vt:lpstr>
      <vt:lpstr>Благоустройство и жизнедеятельность поселения</vt:lpstr>
      <vt:lpstr>Слайд 12</vt:lpstr>
      <vt:lpstr>Слайд 13</vt:lpstr>
      <vt:lpstr>Слайд 14</vt:lpstr>
      <vt:lpstr>Слайд 15</vt:lpstr>
      <vt:lpstr>Слайд 16</vt:lpstr>
      <vt:lpstr>Слайд 17</vt:lpstr>
      <vt:lpstr>Номинация «Лучший благоустроенный двор»</vt:lpstr>
      <vt:lpstr>Номинация «Лучший благоустроенный двор»</vt:lpstr>
      <vt:lpstr>Номинация «Самая благоустроенная территория» магазин «Все для рыбалки» Иванова Людмила Григорьевна</vt:lpstr>
      <vt:lpstr>Номинация «Лучший подъезд» ул. Солнечная д.12 Бабушкина Любовь Владимировна</vt:lpstr>
      <vt:lpstr>Номинация «Лучший подъезд» ул. Солнечная д.12 старшая дома Силявская Татьяна  Васильевна</vt:lpstr>
      <vt:lpstr>Землеустройство, развитие малого и среднего бизнеса, ЛПХ </vt:lpstr>
      <vt:lpstr>Слайд 24</vt:lpstr>
      <vt:lpstr> </vt:lpstr>
      <vt:lpstr>Социальная сфера</vt:lpstr>
      <vt:lpstr>Слайд 27</vt:lpstr>
      <vt:lpstr>Безопасность населения</vt:lpstr>
      <vt:lpstr>Слайд 29</vt:lpstr>
      <vt:lpstr>Воинский учет</vt:lpstr>
      <vt:lpstr>В целях обеспечения обороны страны и безопасности государства были призваны на военную службу 65 граждан нашего поселения За проявленные отвагу и мужество  награждены: </vt:lpstr>
      <vt:lpstr>Слайд 32</vt:lpstr>
      <vt:lpstr>Слайд 33</vt:lpstr>
      <vt:lpstr>Слайд 34</vt:lpstr>
      <vt:lpstr>Слайд 35</vt:lpstr>
      <vt:lpstr>Молодёжная политика</vt:lpstr>
      <vt:lpstr>Слайд 37</vt:lpstr>
      <vt:lpstr>Слайд 38</vt:lpstr>
      <vt:lpstr>Спорт</vt:lpstr>
      <vt:lpstr>Слайд 40</vt:lpstr>
      <vt:lpstr>Слайд 41</vt:lpstr>
      <vt:lpstr>Культура</vt:lpstr>
      <vt:lpstr>Слайд 43</vt:lpstr>
      <vt:lpstr>Слайд 44</vt:lpstr>
      <vt:lpstr>Слайд 45</vt:lpstr>
      <vt:lpstr>Слайд 46</vt:lpstr>
      <vt:lpstr>Слайд 47</vt:lpstr>
      <vt:lpstr>Слайд 48</vt:lpstr>
      <vt:lpstr>Задачи на 2025 год:</vt:lpstr>
      <vt:lpstr>Слайд 50</vt:lpstr>
      <vt:lpstr>Слайд 51</vt:lpstr>
      <vt:lpstr>Расширенная сессия  Совета Коржевского сельского поселения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Расширенная сессия  Совета Коржевского сельского поселения</dc:title>
  <cp:lastModifiedBy>1</cp:lastModifiedBy>
  <cp:revision>108</cp:revision>
  <dcterms:created xsi:type="dcterms:W3CDTF">2024-02-05T11:00:18Z</dcterms:created>
  <dcterms:modified xsi:type="dcterms:W3CDTF">2025-03-16T18:16:51Z</dcterms:modified>
</cp:coreProperties>
</file>