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0" r:id="rId6"/>
    <p:sldId id="30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5" r:id="rId18"/>
    <p:sldId id="276" r:id="rId19"/>
    <p:sldId id="277" r:id="rId20"/>
    <p:sldId id="278" r:id="rId21"/>
    <p:sldId id="279" r:id="rId22"/>
    <p:sldId id="271" r:id="rId23"/>
    <p:sldId id="302" r:id="rId24"/>
    <p:sldId id="303" r:id="rId25"/>
    <p:sldId id="304" r:id="rId26"/>
    <p:sldId id="306" r:id="rId27"/>
    <p:sldId id="305" r:id="rId28"/>
    <p:sldId id="319" r:id="rId29"/>
    <p:sldId id="316" r:id="rId30"/>
    <p:sldId id="307" r:id="rId31"/>
    <p:sldId id="308" r:id="rId32"/>
    <p:sldId id="280" r:id="rId33"/>
    <p:sldId id="281" r:id="rId34"/>
    <p:sldId id="272" r:id="rId35"/>
    <p:sldId id="273" r:id="rId36"/>
    <p:sldId id="274" r:id="rId37"/>
    <p:sldId id="282" r:id="rId38"/>
    <p:sldId id="326" r:id="rId39"/>
    <p:sldId id="325" r:id="rId40"/>
    <p:sldId id="320" r:id="rId41"/>
    <p:sldId id="290" r:id="rId42"/>
    <p:sldId id="291" r:id="rId43"/>
    <p:sldId id="330" r:id="rId44"/>
    <p:sldId id="311" r:id="rId45"/>
    <p:sldId id="292" r:id="rId46"/>
    <p:sldId id="310" r:id="rId47"/>
    <p:sldId id="312" r:id="rId48"/>
    <p:sldId id="313" r:id="rId49"/>
    <p:sldId id="314" r:id="rId50"/>
    <p:sldId id="296" r:id="rId51"/>
    <p:sldId id="315" r:id="rId52"/>
    <p:sldId id="297" r:id="rId53"/>
    <p:sldId id="298" r:id="rId54"/>
    <p:sldId id="299" r:id="rId55"/>
    <p:sldId id="327" r:id="rId56"/>
    <p:sldId id="328" r:id="rId57"/>
    <p:sldId id="329" r:id="rId58"/>
    <p:sldId id="300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66" d="100"/>
          <a:sy n="66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A0892-6452-4099-A308-B81223DA09DD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83D6B-AE07-4CB4-9BDE-9CE50EB5AD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083D6B-AE07-4CB4-9BDE-9CE50EB5AD75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09F45-3BFC-44EE-A1DD-82CF1D56EB44}" type="datetimeFigureOut">
              <a:rPr lang="ru-RU" smtClean="0"/>
              <a:pPr/>
              <a:t>25.03.2022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2BDD5-AC6C-4D4C-8462-F3BE896200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1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642910" y="714357"/>
            <a:ext cx="7815290" cy="2886094"/>
          </a:xfrm>
        </p:spPr>
        <p:txBody>
          <a:bodyPr>
            <a:normAutofit/>
          </a:bodyPr>
          <a:lstStyle/>
          <a:p>
            <a:r>
              <a:rPr lang="ru-RU" dirty="0" smtClean="0"/>
              <a:t>Расширенная сессия </a:t>
            </a:r>
            <a:br>
              <a:rPr lang="ru-RU" dirty="0" smtClean="0"/>
            </a:br>
            <a:r>
              <a:rPr lang="ru-RU" dirty="0" smtClean="0"/>
              <a:t>Совета Коржевского сельского поселения</a:t>
            </a:r>
            <a:br>
              <a:rPr lang="ru-RU" dirty="0" smtClean="0"/>
            </a:br>
            <a:r>
              <a:rPr lang="ru-RU" dirty="0" smtClean="0"/>
              <a:t>03 марта 2021 г.</a:t>
            </a:r>
            <a:endParaRPr lang="ru-RU" dirty="0"/>
          </a:p>
        </p:txBody>
      </p:sp>
      <p:pic>
        <p:nvPicPr>
          <p:cNvPr id="6" name="Picture 2" descr="КОРЖЕВСКОЕ СП  В-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68" y="3929066"/>
            <a:ext cx="1670651" cy="1857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2200" b="1" dirty="0" smtClean="0"/>
              <a:t>Об исполнении бюджета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Коржевского сельского поселения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/>
              <a:t>за 2020 год</a:t>
            </a:r>
            <a:r>
              <a:rPr lang="ru-RU" sz="2200" b="1" dirty="0"/>
              <a:t> 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/>
              <a:t>1. Налоговые и неналоговые доходы</a:t>
            </a:r>
            <a:r>
              <a:rPr lang="ru-RU" b="1" i="1" dirty="0"/>
              <a:t> – 10 млн. 813 тыс.руб.или 33,7 % от общих поступлений</a:t>
            </a:r>
            <a:r>
              <a:rPr lang="ru-RU" i="1" dirty="0" smtClean="0"/>
              <a:t>:</a:t>
            </a:r>
            <a:endParaRPr lang="ru-RU" dirty="0"/>
          </a:p>
          <a:p>
            <a:r>
              <a:rPr lang="ru-RU" i="1" dirty="0"/>
              <a:t>в том числе: </a:t>
            </a:r>
            <a:endParaRPr lang="ru-RU" dirty="0"/>
          </a:p>
          <a:p>
            <a:r>
              <a:rPr lang="ru-RU" dirty="0"/>
              <a:t>      - доходы от уплаты акцизов – 1 млн. 851 тыс.руб.или 5,8% от общих доходов;</a:t>
            </a:r>
          </a:p>
          <a:p>
            <a:r>
              <a:rPr lang="ru-RU" dirty="0"/>
              <a:t>      - налог на доходы физических лиц - 2 млн. 582 тыс. руб. или 8,0 от  общих доходов;</a:t>
            </a:r>
          </a:p>
          <a:p>
            <a:r>
              <a:rPr lang="ru-RU" dirty="0"/>
              <a:t>      - налог на имущество физических лиц – 1 млн. 502 тыс. руб. или 4,7% от  общих доходов;</a:t>
            </a:r>
          </a:p>
          <a:p>
            <a:r>
              <a:rPr lang="ru-RU" dirty="0"/>
              <a:t>      - земельный налог – 3 млн. 811 тыс. руб. или 11,9% от  общих доходов;  	</a:t>
            </a:r>
          </a:p>
          <a:p>
            <a:r>
              <a:rPr lang="ru-RU" dirty="0"/>
              <a:t>      - единый сельхозналог – 10 тыс.руб. или 0,03% от  общих доходов;  ;</a:t>
            </a:r>
          </a:p>
          <a:p>
            <a:r>
              <a:rPr lang="ru-RU" dirty="0"/>
              <a:t>      -  оказание платных услуг и компенсации затрат бюджета поселения – 767 тыс.руб. или 2,4% от  общих доходов;  	</a:t>
            </a:r>
          </a:p>
          <a:p>
            <a:r>
              <a:rPr lang="ru-RU" dirty="0"/>
              <a:t>      - доходы от сдачи в аренду муниципального имущества – 265 тыс.руб. или 0,8% от  общих доходов;  	</a:t>
            </a:r>
          </a:p>
          <a:p>
            <a:r>
              <a:rPr lang="ru-RU" dirty="0"/>
              <a:t>       - штрафы – 17 тыс.руб. или 0,1% от  общих доходов;</a:t>
            </a:r>
          </a:p>
          <a:p>
            <a:r>
              <a:rPr lang="ru-RU" dirty="0"/>
              <a:t>      - прочие неналоговые доходы – 7 тыс.руб. или 0,02% от  общих доходов;</a:t>
            </a:r>
          </a:p>
          <a:p>
            <a:r>
              <a:rPr lang="ru-RU" dirty="0"/>
              <a:t>      -  государственная пошлина – 1 тыс.руб. или 0,003% от  общих доходов.</a:t>
            </a:r>
          </a:p>
          <a:p>
            <a:r>
              <a:rPr lang="ru-RU" dirty="0"/>
              <a:t> </a:t>
            </a:r>
            <a:r>
              <a:rPr lang="ru-RU" b="1" dirty="0"/>
              <a:t>2</a:t>
            </a:r>
            <a:r>
              <a:rPr lang="ru-RU" dirty="0"/>
              <a:t>. </a:t>
            </a:r>
            <a:r>
              <a:rPr lang="ru-RU" b="1" i="1" dirty="0"/>
              <a:t>Безвозмездные поступления (дотации, субсидии, субвенции, межбюджетные трансферты, прочие безвозмездные поступления) –  21  млн. 278 тыс. руб</a:t>
            </a:r>
            <a:r>
              <a:rPr lang="ru-RU" dirty="0"/>
              <a:t>. или </a:t>
            </a:r>
            <a:r>
              <a:rPr lang="ru-RU" b="1" dirty="0"/>
              <a:t>66,3</a:t>
            </a:r>
            <a:r>
              <a:rPr lang="ru-RU" dirty="0"/>
              <a:t>% от общих поступлений.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47500" lnSpcReduction="20000"/>
          </a:bodyPr>
          <a:lstStyle/>
          <a:p>
            <a:r>
              <a:rPr lang="ru-RU" b="1" u="sng" dirty="0"/>
              <a:t>Расходы </a:t>
            </a:r>
            <a:r>
              <a:rPr lang="ru-RU" dirty="0"/>
              <a:t>бюджета сельского поселения за 2020 год исполнены в объеме </a:t>
            </a:r>
            <a:r>
              <a:rPr lang="ru-RU" b="1" u="sng" dirty="0"/>
              <a:t>31 млн. 455 тыс.руб</a:t>
            </a:r>
            <a:r>
              <a:rPr lang="ru-RU" dirty="0"/>
              <a:t>., (исполнение составило  </a:t>
            </a:r>
            <a:r>
              <a:rPr lang="ru-RU" b="1" dirty="0"/>
              <a:t>99,3%)</a:t>
            </a:r>
            <a:r>
              <a:rPr lang="ru-RU" dirty="0"/>
              <a:t> из них:</a:t>
            </a:r>
          </a:p>
          <a:p>
            <a:r>
              <a:rPr lang="ru-RU" dirty="0"/>
              <a:t> </a:t>
            </a:r>
          </a:p>
          <a:p>
            <a:r>
              <a:rPr lang="ru-RU" u="sng" dirty="0"/>
              <a:t>- на содержание органа местного самоуправления – 4 млн. 652 тыс.руб.,</a:t>
            </a:r>
            <a:r>
              <a:rPr lang="ru-RU" dirty="0"/>
              <a:t> или 14,8% от общих расходов;  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- </a:t>
            </a:r>
            <a:r>
              <a:rPr lang="ru-RU" u="sng" dirty="0"/>
              <a:t>на культуру – 8 млн. 121 тыс. руб. </a:t>
            </a:r>
            <a:r>
              <a:rPr lang="ru-RU" dirty="0"/>
              <a:t>или 25,8 % от общих расходов;</a:t>
            </a:r>
          </a:p>
          <a:p>
            <a:r>
              <a:rPr lang="ru-RU" u="sng" dirty="0"/>
              <a:t>- на содержание МКУ «Коржевский центр» - 6 млн. 404 тыс.руб. </a:t>
            </a:r>
            <a:r>
              <a:rPr lang="ru-RU" dirty="0"/>
              <a:t>или 20,4% от общих расходов</a:t>
            </a:r>
            <a:r>
              <a:rPr lang="ru-RU" u="sng" dirty="0"/>
              <a:t>;</a:t>
            </a: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- </a:t>
            </a:r>
            <a:r>
              <a:rPr lang="ru-RU" u="sng" dirty="0"/>
              <a:t>на дорожное хозяйство</a:t>
            </a:r>
            <a:r>
              <a:rPr lang="ru-RU" dirty="0"/>
              <a:t> из дорожного фонда поселения израсходовано –</a:t>
            </a:r>
            <a:r>
              <a:rPr lang="ru-RU" b="1" dirty="0"/>
              <a:t>6</a:t>
            </a:r>
            <a:r>
              <a:rPr lang="ru-RU" b="1" u="sng" dirty="0"/>
              <a:t> млн. 805 тыс</a:t>
            </a:r>
            <a:r>
              <a:rPr lang="ru-RU" u="sng" dirty="0"/>
              <a:t>. руб</a:t>
            </a:r>
            <a:r>
              <a:rPr lang="ru-RU" dirty="0"/>
              <a:t>.</a:t>
            </a:r>
            <a:r>
              <a:rPr lang="ru-RU" u="sng" dirty="0"/>
              <a:t> </a:t>
            </a:r>
            <a:r>
              <a:rPr lang="ru-RU" dirty="0"/>
              <a:t>или 21,6% от общих расходов, в т.ч.:</a:t>
            </a:r>
          </a:p>
          <a:p>
            <a:r>
              <a:rPr lang="ru-RU" dirty="0"/>
              <a:t>По Муниципальной Программе «Развитие дорог», подпрограмме </a:t>
            </a:r>
            <a:r>
              <a:rPr lang="ru-RU" u="sng" dirty="0"/>
              <a:t>«Повышение безопасности дорожного движения» -  </a:t>
            </a:r>
            <a:r>
              <a:rPr lang="ru-RU" b="1" u="sng" dirty="0"/>
              <a:t>3 млн. 166 тыс.</a:t>
            </a:r>
            <a:r>
              <a:rPr lang="ru-RU" u="sng" dirty="0"/>
              <a:t>руб</a:t>
            </a:r>
            <a:r>
              <a:rPr lang="ru-RU" dirty="0"/>
              <a:t>.:</a:t>
            </a:r>
          </a:p>
          <a:p>
            <a:r>
              <a:rPr lang="ru-RU" dirty="0"/>
              <a:t>Слайд, фото</a:t>
            </a:r>
          </a:p>
          <a:p>
            <a:r>
              <a:rPr lang="ru-RU" dirty="0"/>
              <a:t>- </a:t>
            </a:r>
            <a:r>
              <a:rPr lang="ru-RU" i="1" dirty="0"/>
              <a:t>асфальтирование и ремонт асфальтобетонного полотна дороги по ул.Октябрьской – 2 млн.189 тыс.руб.;</a:t>
            </a:r>
            <a:endParaRPr lang="ru-RU" dirty="0"/>
          </a:p>
          <a:p>
            <a:r>
              <a:rPr lang="ru-RU" i="1" dirty="0"/>
              <a:t>- асфальтирование  проезда, тротуара – 300 тыс.руб.;</a:t>
            </a:r>
            <a:endParaRPr lang="ru-RU" dirty="0"/>
          </a:p>
          <a:p>
            <a:r>
              <a:rPr lang="ru-RU" i="1" dirty="0"/>
              <a:t>- изготовление паспортов дорог - 103 тыс.руб.;</a:t>
            </a:r>
            <a:endParaRPr lang="ru-RU" dirty="0"/>
          </a:p>
          <a:p>
            <a:r>
              <a:rPr lang="ru-RU" i="1" dirty="0"/>
              <a:t>- нанесение дорожной разметки – 143 тыс.руб.;</a:t>
            </a:r>
            <a:endParaRPr lang="ru-RU" dirty="0"/>
          </a:p>
          <a:p>
            <a:r>
              <a:rPr lang="ru-RU" i="1" dirty="0"/>
              <a:t>- установка дорожных знаков  – 287 тыс.руб.;</a:t>
            </a:r>
            <a:endParaRPr lang="ru-RU" dirty="0"/>
          </a:p>
          <a:p>
            <a:r>
              <a:rPr lang="ru-RU" i="1" dirty="0"/>
              <a:t>- устройство искусственных неровностей – 35 тыс.руб.;</a:t>
            </a:r>
            <a:endParaRPr lang="ru-RU" dirty="0"/>
          </a:p>
          <a:p>
            <a:r>
              <a:rPr lang="ru-RU" i="1" dirty="0"/>
              <a:t>- подсыпка дорог щебнем  - 7 тыс.руб.;</a:t>
            </a:r>
            <a:endParaRPr lang="ru-RU" dirty="0"/>
          </a:p>
          <a:p>
            <a:r>
              <a:rPr lang="ru-RU" i="1" dirty="0"/>
              <a:t>- </a:t>
            </a:r>
            <a:r>
              <a:rPr lang="ru-RU" i="1" dirty="0" err="1"/>
              <a:t>обкос</a:t>
            </a:r>
            <a:r>
              <a:rPr lang="ru-RU" i="1" dirty="0"/>
              <a:t> дорог – 97 тыс.руб.;</a:t>
            </a:r>
            <a:endParaRPr lang="ru-RU" dirty="0"/>
          </a:p>
          <a:p>
            <a:r>
              <a:rPr lang="ru-RU" i="1" dirty="0"/>
              <a:t>- обрезка деревьев – 5 тыс.руб.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591187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dirty="0"/>
              <a:t>По Краевой Муниципальной Программе «Развитие дорог», подпрограмме </a:t>
            </a:r>
            <a:r>
              <a:rPr lang="ru-RU" sz="1800" u="sng" dirty="0"/>
              <a:t>«Строительство</a:t>
            </a:r>
            <a:r>
              <a:rPr lang="ru-RU" sz="1800" b="1" dirty="0"/>
              <a:t>, </a:t>
            </a:r>
            <a:r>
              <a:rPr lang="ru-RU" sz="1800" dirty="0"/>
              <a:t>реконструкция, капитальный ремонт и ремонт автомобильных дорог общего пользования местного значения на территории</a:t>
            </a:r>
            <a:r>
              <a:rPr lang="ru-RU" sz="1800" u="sng" dirty="0"/>
              <a:t> -  </a:t>
            </a:r>
            <a:r>
              <a:rPr lang="ru-RU" sz="1800" b="1" u="sng" dirty="0"/>
              <a:t>3 млн. 639 тыс.руб</a:t>
            </a:r>
            <a:r>
              <a:rPr lang="ru-RU" sz="1800" dirty="0"/>
              <a:t>.:</a:t>
            </a:r>
          </a:p>
          <a:p>
            <a:pPr>
              <a:spcBef>
                <a:spcPts val="0"/>
              </a:spcBef>
            </a:pPr>
            <a:r>
              <a:rPr lang="ru-RU" sz="1800" dirty="0"/>
              <a:t>- </a:t>
            </a:r>
            <a:r>
              <a:rPr lang="ru-RU" sz="1800" b="1" i="1" dirty="0"/>
              <a:t>асфальтирование и ремонт асфальтобетонного полотна дороги по ул.Октябрьской, Мира, Молодежной, Зеленой, тротуар ул. Краснодарской </a:t>
            </a:r>
            <a:endParaRPr lang="ru-RU" sz="1800" dirty="0"/>
          </a:p>
          <a:p>
            <a:pPr>
              <a:spcBef>
                <a:spcPts val="0"/>
              </a:spcBef>
            </a:pP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dirty="0"/>
              <a:t>- </a:t>
            </a:r>
            <a:r>
              <a:rPr lang="ru-RU" sz="1800" u="sng" dirty="0"/>
              <a:t>на благоустройство – </a:t>
            </a:r>
            <a:r>
              <a:rPr lang="ru-RU" sz="1800" b="1" u="sng" dirty="0"/>
              <a:t>3 млн. 787 тыс.руб</a:t>
            </a:r>
            <a:r>
              <a:rPr lang="ru-RU" sz="1800" u="sng" dirty="0"/>
              <a:t>. </a:t>
            </a:r>
            <a:r>
              <a:rPr lang="ru-RU" sz="1800" dirty="0"/>
              <a:t>или 12,0% от общих расходов</a:t>
            </a:r>
            <a:r>
              <a:rPr lang="ru-RU" sz="1800" u="sng" dirty="0"/>
              <a:t>,  в т.ч.:</a:t>
            </a: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i="1" dirty="0"/>
              <a:t>-Слайд, фото</a:t>
            </a: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b="1" i="1" dirty="0"/>
              <a:t> организация уличного освещения – 770 тыс.руб.;</a:t>
            </a: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b="1" i="1" dirty="0"/>
              <a:t>- содержание кладбища – 100 тыс.руб.;</a:t>
            </a: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i="1" dirty="0"/>
              <a:t>- </a:t>
            </a:r>
            <a:r>
              <a:rPr lang="ru-RU" sz="1800" b="1" i="1" dirty="0"/>
              <a:t>создание условий для массового отдыха  - 2 290 </a:t>
            </a:r>
            <a:r>
              <a:rPr lang="ru-RU" sz="1800" b="1" i="1" dirty="0" err="1"/>
              <a:t>тыс.руб</a:t>
            </a:r>
            <a:r>
              <a:rPr lang="ru-RU" sz="1800" b="1" i="1" dirty="0"/>
              <a:t> (</a:t>
            </a:r>
            <a:r>
              <a:rPr lang="ru-RU" sz="1800" i="1" dirty="0"/>
              <a:t>укладка тротуара установка освещения и малых архитектурных форм в парке по ул. Зеленой, 24-Б, , обустройство детских площадок, дворовых территорий, парков, скверов);</a:t>
            </a: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b="1" i="1" dirty="0"/>
              <a:t>- организация сбора и вывоз бытовых отходов</a:t>
            </a:r>
            <a:r>
              <a:rPr lang="ru-RU" sz="1800" i="1" dirty="0"/>
              <a:t> – 86 тыс.руб.;</a:t>
            </a: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b="1" i="1" dirty="0"/>
              <a:t>- благоустройство территорий</a:t>
            </a:r>
            <a:r>
              <a:rPr lang="ru-RU" sz="1800" i="1" dirty="0"/>
              <a:t> (обустройство ярмарок, приобретение саженцев деревьев и цветов на клумбы, обрезка деревьев и кустарников, косьба  парков и скверов, валка и </a:t>
            </a:r>
            <a:r>
              <a:rPr lang="ru-RU" sz="1800" i="1" dirty="0" err="1"/>
              <a:t>кронирование</a:t>
            </a:r>
            <a:r>
              <a:rPr lang="ru-RU" sz="1800" i="1" dirty="0"/>
              <a:t> деревьев) – </a:t>
            </a:r>
            <a:r>
              <a:rPr lang="ru-RU" sz="1800" b="1" i="1" dirty="0"/>
              <a:t>391 тыс.руб.</a:t>
            </a:r>
            <a:endParaRPr lang="ru-RU" sz="1800" dirty="0"/>
          </a:p>
          <a:p>
            <a:pPr>
              <a:spcBef>
                <a:spcPts val="0"/>
              </a:spcBef>
            </a:pPr>
            <a:r>
              <a:rPr lang="ru-RU" sz="1800" i="1" dirty="0"/>
              <a:t>- </a:t>
            </a:r>
            <a:r>
              <a:rPr lang="ru-RU" sz="1800" b="1" i="1" dirty="0"/>
              <a:t>водоотведение сточных вод</a:t>
            </a:r>
            <a:r>
              <a:rPr lang="ru-RU" sz="1800" i="1" dirty="0"/>
              <a:t> – </a:t>
            </a:r>
            <a:r>
              <a:rPr lang="ru-RU" sz="1800" b="1" i="1" dirty="0"/>
              <a:t>150 тыс.руб.</a:t>
            </a:r>
            <a:endParaRPr lang="ru-RU" sz="1800" dirty="0"/>
          </a:p>
          <a:p>
            <a:pPr>
              <a:spcBef>
                <a:spcPts val="0"/>
              </a:spcBef>
              <a:buNone/>
            </a:pPr>
            <a:r>
              <a:rPr lang="ru-RU" sz="1800" dirty="0"/>
              <a:t> </a:t>
            </a:r>
          </a:p>
          <a:p>
            <a:pPr>
              <a:spcBef>
                <a:spcPts val="0"/>
              </a:spcBef>
            </a:pPr>
            <a:endParaRPr lang="ru-RU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329642" cy="6429420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0"/>
              </a:spcBef>
            </a:pPr>
            <a:r>
              <a:rPr lang="ru-RU" sz="4900" u="sng" dirty="0" smtClean="0"/>
              <a:t>- </a:t>
            </a:r>
            <a:r>
              <a:rPr lang="ru-RU" sz="6400" u="sng" dirty="0" smtClean="0"/>
              <a:t>на коммунальное хозяйство – </a:t>
            </a:r>
            <a:r>
              <a:rPr lang="ru-RU" sz="6400" b="1" u="sng" dirty="0" smtClean="0"/>
              <a:t>380 тыс.руб. </a:t>
            </a:r>
            <a:r>
              <a:rPr lang="ru-RU" sz="6400" u="sng" dirty="0" smtClean="0"/>
              <a:t>или 1,2%  </a:t>
            </a:r>
            <a:r>
              <a:rPr lang="ru-RU" sz="6400" dirty="0" smtClean="0"/>
              <a:t>от общих расходов,  в т.ч.:</a:t>
            </a:r>
          </a:p>
          <a:p>
            <a:pPr>
              <a:spcBef>
                <a:spcPts val="0"/>
              </a:spcBef>
            </a:pPr>
            <a:r>
              <a:rPr lang="ru-RU" sz="6400" i="1" dirty="0" smtClean="0"/>
              <a:t>- развитие канализации – 49 тыс.руб.;</a:t>
            </a:r>
            <a:endParaRPr lang="ru-RU" sz="6400" dirty="0" smtClean="0"/>
          </a:p>
          <a:p>
            <a:pPr>
              <a:spcBef>
                <a:spcPts val="0"/>
              </a:spcBef>
            </a:pPr>
            <a:r>
              <a:rPr lang="ru-RU" sz="6400" i="1" dirty="0" smtClean="0"/>
              <a:t>- развитие водоснабжения- 50,0тыс.руб.;</a:t>
            </a:r>
            <a:endParaRPr lang="ru-RU" sz="6400" dirty="0" smtClean="0"/>
          </a:p>
          <a:p>
            <a:pPr>
              <a:spcBef>
                <a:spcPts val="0"/>
              </a:spcBef>
            </a:pPr>
            <a:r>
              <a:rPr lang="ru-RU" sz="6400" i="1" dirty="0" smtClean="0"/>
              <a:t>- газификация – 57 тыс.руб.- техобслуживание газопроводов;</a:t>
            </a:r>
            <a:endParaRPr lang="ru-RU" sz="6400" dirty="0" smtClean="0"/>
          </a:p>
          <a:p>
            <a:pPr>
              <a:spcBef>
                <a:spcPts val="0"/>
              </a:spcBef>
            </a:pPr>
            <a:r>
              <a:rPr lang="ru-RU" sz="6400" i="1" dirty="0" smtClean="0"/>
              <a:t>- прочие мероприятия - 52 тыс.руб.(погрузка ила);</a:t>
            </a:r>
            <a:endParaRPr lang="ru-RU" sz="6400" dirty="0" smtClean="0"/>
          </a:p>
          <a:p>
            <a:pPr>
              <a:spcBef>
                <a:spcPts val="0"/>
              </a:spcBef>
            </a:pPr>
            <a:r>
              <a:rPr lang="ru-RU" sz="6400" i="1" dirty="0" smtClean="0"/>
              <a:t>- передача полномочий району на финансирование расходов, связанных с передачей части полномочий по организации теплоснабжения в границах поселения – 172 тыс.руб.</a:t>
            </a:r>
            <a:endParaRPr lang="ru-RU" sz="6400" dirty="0" smtClean="0"/>
          </a:p>
          <a:p>
            <a:pPr>
              <a:spcBef>
                <a:spcPts val="0"/>
              </a:spcBef>
            </a:pPr>
            <a:r>
              <a:rPr lang="ru-RU" sz="6400" i="1" dirty="0" smtClean="0"/>
              <a:t> </a:t>
            </a:r>
            <a:r>
              <a:rPr lang="ru-RU" sz="6400" dirty="0" smtClean="0"/>
              <a:t>-  </a:t>
            </a:r>
            <a:r>
              <a:rPr lang="ru-RU" sz="6400" u="sng" dirty="0" smtClean="0"/>
              <a:t>на защиту населения и территории от последствий чрезвычайных ситуаций  </a:t>
            </a:r>
            <a:r>
              <a:rPr lang="ru-RU" sz="6400" u="sng" dirty="0" err="1" smtClean="0"/>
              <a:t>иобеспечение</a:t>
            </a:r>
            <a:r>
              <a:rPr lang="ru-RU" sz="6400" u="sng" dirty="0" smtClean="0"/>
              <a:t> безопасности людей на водных объектах </a:t>
            </a:r>
            <a:r>
              <a:rPr lang="ru-RU" sz="6400" dirty="0" smtClean="0"/>
              <a:t>– 72</a:t>
            </a:r>
            <a:r>
              <a:rPr lang="ru-RU" sz="6400" u="sng" dirty="0" smtClean="0"/>
              <a:t> тыс.руб</a:t>
            </a:r>
            <a:r>
              <a:rPr lang="ru-RU" sz="6400" dirty="0" smtClean="0"/>
              <a:t>.  или 0,2% от общих расходов;</a:t>
            </a:r>
          </a:p>
          <a:p>
            <a:pPr>
              <a:spcBef>
                <a:spcPts val="0"/>
              </a:spcBef>
            </a:pPr>
            <a:r>
              <a:rPr lang="ru-RU" sz="6400" dirty="0" smtClean="0"/>
              <a:t> </a:t>
            </a:r>
            <a:r>
              <a:rPr lang="ru-RU" sz="6400" u="sng" dirty="0" smtClean="0"/>
              <a:t>пожарную безопасность</a:t>
            </a:r>
            <a:r>
              <a:rPr lang="ru-RU" sz="6400" dirty="0" smtClean="0"/>
              <a:t> – 5</a:t>
            </a:r>
            <a:r>
              <a:rPr lang="ru-RU" sz="6400" u="sng" dirty="0" smtClean="0"/>
              <a:t>0 тыс.руб</a:t>
            </a:r>
            <a:r>
              <a:rPr lang="ru-RU" sz="6400" dirty="0" smtClean="0"/>
              <a:t>. или 0,16% от общих расходов;</a:t>
            </a:r>
          </a:p>
          <a:p>
            <a:pPr>
              <a:spcBef>
                <a:spcPts val="0"/>
              </a:spcBef>
            </a:pPr>
            <a:r>
              <a:rPr lang="ru-RU" sz="6400" dirty="0" smtClean="0"/>
              <a:t> </a:t>
            </a:r>
            <a:r>
              <a:rPr lang="ru-RU" sz="6400" u="sng" dirty="0" smtClean="0"/>
              <a:t>охрана общественного порядка – 30 тыс.руб</a:t>
            </a:r>
            <a:r>
              <a:rPr lang="ru-RU" sz="6400" dirty="0" smtClean="0"/>
              <a:t>. или 0,1% от общих расходов;</a:t>
            </a:r>
          </a:p>
          <a:p>
            <a:pPr>
              <a:spcBef>
                <a:spcPts val="0"/>
              </a:spcBef>
            </a:pPr>
            <a:r>
              <a:rPr lang="ru-RU" sz="6400" dirty="0" smtClean="0"/>
              <a:t> </a:t>
            </a:r>
            <a:r>
              <a:rPr lang="ru-RU" sz="6400" u="sng" dirty="0" smtClean="0"/>
              <a:t>на физическую культуру и спорт – 60 тыс. руб.,</a:t>
            </a:r>
            <a:r>
              <a:rPr lang="ru-RU" sz="6400" dirty="0" smtClean="0"/>
              <a:t> или 0,2% от общих расходов</a:t>
            </a:r>
            <a:r>
              <a:rPr lang="ru-RU" sz="6400" u="sng" dirty="0" smtClean="0"/>
              <a:t>;</a:t>
            </a:r>
            <a:endParaRPr lang="ru-RU" sz="6400" dirty="0" smtClean="0"/>
          </a:p>
          <a:p>
            <a:pPr>
              <a:spcBef>
                <a:spcPts val="0"/>
              </a:spcBef>
            </a:pPr>
            <a:r>
              <a:rPr lang="ru-RU" sz="6400" dirty="0" smtClean="0"/>
              <a:t> </a:t>
            </a:r>
            <a:r>
              <a:rPr lang="ru-RU" sz="6400" u="sng" dirty="0" smtClean="0"/>
              <a:t>на национальную оборону</a:t>
            </a:r>
            <a:r>
              <a:rPr lang="ru-RU" sz="6400" dirty="0" smtClean="0"/>
              <a:t> (содержание специалиста ВУС) - </a:t>
            </a:r>
            <a:r>
              <a:rPr lang="ru-RU" sz="6400" u="sng" dirty="0" smtClean="0"/>
              <a:t>243 </a:t>
            </a:r>
            <a:r>
              <a:rPr lang="ru-RU" sz="6400" u="sng" dirty="0" err="1" smtClean="0"/>
              <a:t>тыс.руб</a:t>
            </a:r>
            <a:r>
              <a:rPr lang="ru-RU" sz="6400" dirty="0" err="1" smtClean="0"/>
              <a:t>.,или</a:t>
            </a:r>
            <a:r>
              <a:rPr lang="ru-RU" sz="6400" dirty="0" smtClean="0"/>
              <a:t> 0,8% от общих расходов;</a:t>
            </a:r>
          </a:p>
          <a:p>
            <a:pPr>
              <a:spcBef>
                <a:spcPts val="0"/>
              </a:spcBef>
            </a:pPr>
            <a:r>
              <a:rPr lang="ru-RU" sz="6400" u="sng" dirty="0" smtClean="0"/>
              <a:t> на мероприятия молодежной политики </a:t>
            </a:r>
            <a:r>
              <a:rPr lang="ru-RU" sz="6400" dirty="0" smtClean="0"/>
              <a:t>– 58</a:t>
            </a:r>
            <a:r>
              <a:rPr lang="ru-RU" sz="6400" u="sng" dirty="0" smtClean="0"/>
              <a:t> тыс. руб</a:t>
            </a:r>
            <a:r>
              <a:rPr lang="ru-RU" sz="6400" dirty="0" smtClean="0"/>
              <a:t>., или 0,2% от общих расходов;</a:t>
            </a:r>
          </a:p>
          <a:p>
            <a:pPr>
              <a:spcBef>
                <a:spcPts val="0"/>
              </a:spcBef>
            </a:pPr>
            <a:r>
              <a:rPr lang="ru-RU" sz="6400" u="sng" dirty="0" smtClean="0"/>
              <a:t>мероприятия по поддержке малого бизнеса</a:t>
            </a:r>
            <a:r>
              <a:rPr lang="ru-RU" sz="6400" dirty="0" smtClean="0"/>
              <a:t> – 5</a:t>
            </a:r>
            <a:r>
              <a:rPr lang="ru-RU" sz="6400" u="sng" dirty="0" smtClean="0"/>
              <a:t>8 тыс.руб</a:t>
            </a:r>
            <a:r>
              <a:rPr lang="ru-RU" sz="6400" dirty="0" smtClean="0"/>
              <a:t>., или 0,2% от общих расходов;</a:t>
            </a:r>
          </a:p>
          <a:p>
            <a:pPr>
              <a:spcBef>
                <a:spcPts val="0"/>
              </a:spcBef>
            </a:pPr>
            <a:r>
              <a:rPr lang="ru-RU" sz="6400" dirty="0" smtClean="0"/>
              <a:t> </a:t>
            </a:r>
            <a:r>
              <a:rPr lang="ru-RU" sz="6400" u="sng" dirty="0" smtClean="0"/>
              <a:t>пенсионное обеспечение – 45 тыс.руб.,</a:t>
            </a:r>
            <a:r>
              <a:rPr lang="ru-RU" sz="6400" dirty="0" smtClean="0"/>
              <a:t> или 0,1% от общих расходов;</a:t>
            </a:r>
          </a:p>
          <a:p>
            <a:pPr>
              <a:buNone/>
            </a:pPr>
            <a:r>
              <a:rPr lang="ru-RU" sz="6400" dirty="0" smtClean="0"/>
              <a:t> </a:t>
            </a:r>
          </a:p>
          <a:p>
            <a:pPr>
              <a:buNone/>
            </a:pPr>
            <a:r>
              <a:rPr lang="ru-RU" sz="9600" b="1" dirty="0" smtClean="0"/>
              <a:t>Привлечено</a:t>
            </a:r>
            <a:r>
              <a:rPr lang="ru-RU" sz="9600" dirty="0" smtClean="0"/>
              <a:t> </a:t>
            </a:r>
            <a:r>
              <a:rPr lang="ru-RU" sz="9600" b="1" dirty="0"/>
              <a:t>краевых средств 5 млн. 729 тыс. рублей</a:t>
            </a:r>
            <a:r>
              <a:rPr lang="ru-RU" sz="9600" dirty="0"/>
              <a:t>: </a:t>
            </a:r>
          </a:p>
          <a:p>
            <a:r>
              <a:rPr lang="ru-RU" sz="6400" dirty="0"/>
              <a:t> </a:t>
            </a:r>
            <a:r>
              <a:rPr lang="ru-RU" sz="6400" dirty="0" smtClean="0"/>
              <a:t>- </a:t>
            </a:r>
            <a:r>
              <a:rPr lang="ru-RU" sz="6400" dirty="0"/>
              <a:t>по целевой программе «Строительство, реконструкция, капитальный ремонт и ремонт автомобильных дорог общего пользования местного значения» - 3 млн. 529 тыс.руб.;</a:t>
            </a:r>
          </a:p>
          <a:p>
            <a:r>
              <a:rPr lang="ru-RU" sz="6400" dirty="0"/>
              <a:t>- средства ЗСК - установка освещения по ул. Мира - 200 тыс.руб.;</a:t>
            </a:r>
          </a:p>
          <a:p>
            <a:r>
              <a:rPr lang="ru-RU" sz="6400" dirty="0"/>
              <a:t>- поддержка местных инициатив по итогам краевого конкурса – 2 млн. руб.</a:t>
            </a:r>
          </a:p>
          <a:p>
            <a:pPr>
              <a:spcBef>
                <a:spcPts val="0"/>
              </a:spcBef>
            </a:pPr>
            <a:endParaRPr lang="ru-RU" sz="6400" dirty="0" smtClean="0"/>
          </a:p>
          <a:p>
            <a:endParaRPr lang="ru-RU" sz="6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Землеустройство, развитие малого и среднего бизнеса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/>
              <a:t>в Коржевском сельском поселении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Picture 2" descr="F:\Помпончик Пельменная\IMG_20190228_105626_HD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778744" y="1600200"/>
            <a:ext cx="3395511" cy="4525963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сессия\IMG-20200303-WA000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429000"/>
            <a:ext cx="4038600" cy="3028950"/>
          </a:xfrm>
          <a:prstGeom prst="rect">
            <a:avLst/>
          </a:prstGeom>
          <a:noFill/>
        </p:spPr>
      </p:pic>
      <p:pic>
        <p:nvPicPr>
          <p:cNvPr id="9" name="Picture 2" descr="F:\i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1428736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28596" y="428604"/>
            <a:ext cx="8258204" cy="5697559"/>
          </a:xfrm>
        </p:spPr>
        <p:txBody>
          <a:bodyPr>
            <a:normAutofit fontScale="62500" lnSpcReduction="20000"/>
          </a:bodyPr>
          <a:lstStyle/>
          <a:p>
            <a:r>
              <a:rPr lang="ru-RU" dirty="0" err="1"/>
              <a:t>Петровско</a:t>
            </a:r>
            <a:r>
              <a:rPr lang="ru-RU" dirty="0"/>
              <a:t>- </a:t>
            </a:r>
            <a:r>
              <a:rPr lang="ru-RU" dirty="0" err="1"/>
              <a:t>Анастасиевская</a:t>
            </a:r>
            <a:r>
              <a:rPr lang="ru-RU" dirty="0"/>
              <a:t> оросительная система  - </a:t>
            </a:r>
            <a:r>
              <a:rPr lang="ru-RU" b="1" dirty="0"/>
              <a:t>8342</a:t>
            </a:r>
            <a:r>
              <a:rPr lang="ru-RU" dirty="0"/>
              <a:t> га, </a:t>
            </a:r>
          </a:p>
          <a:p>
            <a:r>
              <a:rPr lang="ru-RU" dirty="0"/>
              <a:t>Государственное унитарное опытно-производственное хозяйство «Ордынского»-</a:t>
            </a:r>
            <a:r>
              <a:rPr lang="ru-RU" b="1" dirty="0"/>
              <a:t>1483 га;</a:t>
            </a:r>
            <a:endParaRPr lang="ru-RU" dirty="0"/>
          </a:p>
          <a:p>
            <a:r>
              <a:rPr lang="ru-RU" dirty="0"/>
              <a:t>Федеральное  государственное  унитарное предприятие «Кубанский осетровый рыбоводный завод» – </a:t>
            </a:r>
            <a:r>
              <a:rPr lang="ru-RU" b="1" dirty="0"/>
              <a:t>650 га;</a:t>
            </a:r>
            <a:endParaRPr lang="ru-RU" dirty="0"/>
          </a:p>
          <a:p>
            <a:r>
              <a:rPr lang="ru-RU" dirty="0"/>
              <a:t>Земли водного фонда – </a:t>
            </a:r>
            <a:r>
              <a:rPr lang="ru-RU" b="1" dirty="0"/>
              <a:t>513,2 га</a:t>
            </a:r>
            <a:r>
              <a:rPr lang="ru-RU" dirty="0"/>
              <a:t>;</a:t>
            </a:r>
          </a:p>
          <a:p>
            <a:r>
              <a:rPr lang="ru-RU" dirty="0" err="1"/>
              <a:t>Западно-Анастасиевское</a:t>
            </a:r>
            <a:r>
              <a:rPr lang="ru-RU" dirty="0"/>
              <a:t>, </a:t>
            </a:r>
            <a:r>
              <a:rPr lang="ru-RU" dirty="0" err="1"/>
              <a:t>Гарбузовское</a:t>
            </a:r>
            <a:r>
              <a:rPr lang="ru-RU" dirty="0"/>
              <a:t>  месторождения-</a:t>
            </a:r>
            <a:r>
              <a:rPr lang="ru-RU" b="1" dirty="0"/>
              <a:t>78,8 га;</a:t>
            </a:r>
            <a:endParaRPr lang="ru-RU" dirty="0"/>
          </a:p>
          <a:p>
            <a:r>
              <a:rPr lang="ru-RU" dirty="0"/>
              <a:t> В ведении администрации Коржевского сельского поселения находится </a:t>
            </a:r>
            <a:r>
              <a:rPr lang="ru-RU" b="1" dirty="0"/>
              <a:t>625 га</a:t>
            </a:r>
            <a:r>
              <a:rPr lang="ru-RU" dirty="0"/>
              <a:t> земли, из них в том числе:</a:t>
            </a:r>
          </a:p>
          <a:p>
            <a:r>
              <a:rPr lang="ru-RU" dirty="0"/>
              <a:t>земли населённых пунктов х. Коржевский, х. Шапарской  - </a:t>
            </a:r>
            <a:r>
              <a:rPr lang="ru-RU" b="1" dirty="0"/>
              <a:t>411га</a:t>
            </a:r>
            <a:r>
              <a:rPr lang="ru-RU" dirty="0"/>
              <a:t>  (индивидуальный жилой фонд и многоквартирные дома - </a:t>
            </a:r>
            <a:r>
              <a:rPr lang="ru-RU" b="1" dirty="0"/>
              <a:t>210 га</a:t>
            </a:r>
            <a:r>
              <a:rPr lang="ru-RU" dirty="0"/>
              <a:t>, под дорогами, под парками, под землями общего пользования -  </a:t>
            </a:r>
            <a:r>
              <a:rPr lang="ru-RU" b="1" dirty="0"/>
              <a:t>57 га;</a:t>
            </a:r>
            <a:r>
              <a:rPr lang="ru-RU" dirty="0"/>
              <a:t> торговлю и бытовое обслуживание - </a:t>
            </a:r>
            <a:r>
              <a:rPr lang="ru-RU" b="1" dirty="0"/>
              <a:t>8 га</a:t>
            </a:r>
            <a:r>
              <a:rPr lang="ru-RU" dirty="0"/>
              <a:t>, бюджетные учреждения – </a:t>
            </a:r>
            <a:r>
              <a:rPr lang="ru-RU" b="1" dirty="0"/>
              <a:t>7 га,  </a:t>
            </a:r>
            <a:r>
              <a:rPr lang="ru-RU" dirty="0"/>
              <a:t>земли </a:t>
            </a:r>
            <a:r>
              <a:rPr lang="ru-RU" dirty="0" err="1"/>
              <a:t>сельхозназначения</a:t>
            </a:r>
            <a:r>
              <a:rPr lang="ru-RU" b="1" dirty="0"/>
              <a:t> – 129 га</a:t>
            </a:r>
            <a:r>
              <a:rPr lang="ru-RU" dirty="0"/>
              <a:t>); </a:t>
            </a:r>
          </a:p>
          <a:p>
            <a:r>
              <a:rPr lang="ru-RU" dirty="0"/>
              <a:t>земельные участки для индивидуального садоводства - </a:t>
            </a:r>
            <a:r>
              <a:rPr lang="ru-RU" b="1" dirty="0"/>
              <a:t>38 га;</a:t>
            </a:r>
            <a:endParaRPr lang="ru-RU" dirty="0"/>
          </a:p>
          <a:p>
            <a:r>
              <a:rPr lang="ru-RU" dirty="0"/>
              <a:t>под выпасами - </a:t>
            </a:r>
            <a:r>
              <a:rPr lang="ru-RU" b="1" dirty="0"/>
              <a:t>35 га;</a:t>
            </a:r>
            <a:endParaRPr lang="ru-RU" dirty="0"/>
          </a:p>
          <a:p>
            <a:r>
              <a:rPr lang="ru-RU" dirty="0"/>
              <a:t>пашни</a:t>
            </a:r>
            <a:r>
              <a:rPr lang="ru-RU" b="1" dirty="0"/>
              <a:t>-141 </a:t>
            </a:r>
            <a:r>
              <a:rPr lang="ru-RU" dirty="0"/>
              <a:t>га.</a:t>
            </a:r>
          </a:p>
          <a:p>
            <a:pPr>
              <a:buNone/>
            </a:pPr>
            <a:r>
              <a:rPr lang="ru-RU" dirty="0" smtClean="0"/>
              <a:t>Их</a:t>
            </a:r>
            <a:r>
              <a:rPr lang="ru-RU" b="1" dirty="0" smtClean="0"/>
              <a:t> </a:t>
            </a:r>
            <a:r>
              <a:rPr lang="ru-RU" dirty="0"/>
              <a:t>них</a:t>
            </a:r>
            <a:r>
              <a:rPr lang="ru-RU" b="1" dirty="0"/>
              <a:t> </a:t>
            </a:r>
            <a:r>
              <a:rPr lang="ru-RU" dirty="0"/>
              <a:t>предоставлено в 2020 году:</a:t>
            </a:r>
          </a:p>
          <a:p>
            <a:r>
              <a:rPr lang="ru-RU" dirty="0"/>
              <a:t>	</a:t>
            </a:r>
            <a:r>
              <a:rPr lang="ru-RU" b="1" dirty="0"/>
              <a:t>67</a:t>
            </a:r>
            <a:r>
              <a:rPr lang="ru-RU" dirty="0"/>
              <a:t> –для КФХ; </a:t>
            </a:r>
            <a:r>
              <a:rPr lang="ru-RU" b="1" dirty="0"/>
              <a:t>13</a:t>
            </a:r>
            <a:r>
              <a:rPr lang="ru-RU" dirty="0"/>
              <a:t> га в аренду под выпас крупного рогатого скота ЛПХ , 8</a:t>
            </a:r>
            <a:r>
              <a:rPr lang="ru-RU" b="1" dirty="0"/>
              <a:t> га</a:t>
            </a:r>
            <a:r>
              <a:rPr lang="ru-RU" dirty="0"/>
              <a:t> - под личные огороды</a:t>
            </a:r>
            <a:r>
              <a:rPr lang="ru-RU" b="1" dirty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71472" y="714356"/>
            <a:ext cx="8115328" cy="541180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 </a:t>
            </a:r>
            <a:r>
              <a:rPr lang="ru-RU" dirty="0"/>
              <a:t>В настоящее время также предоставлено в аренду на 49 лет </a:t>
            </a:r>
            <a:r>
              <a:rPr lang="ru-RU" b="1" dirty="0"/>
              <a:t>48</a:t>
            </a:r>
            <a:r>
              <a:rPr lang="ru-RU" dirty="0"/>
              <a:t> га земель </a:t>
            </a:r>
            <a:r>
              <a:rPr lang="ru-RU" dirty="0" err="1"/>
              <a:t>сельхозназначения</a:t>
            </a:r>
            <a:r>
              <a:rPr lang="ru-RU" dirty="0"/>
              <a:t> организации ООО «Опт </a:t>
            </a:r>
            <a:r>
              <a:rPr lang="ru-RU" dirty="0" err="1"/>
              <a:t>Инвест</a:t>
            </a:r>
            <a:r>
              <a:rPr lang="ru-RU" dirty="0"/>
              <a:t>», на которых выращиваются зерновые культуры. </a:t>
            </a:r>
          </a:p>
          <a:p>
            <a:r>
              <a:rPr lang="ru-RU" dirty="0"/>
              <a:t>  В аренде у предпринимателей находится участок </a:t>
            </a:r>
            <a:r>
              <a:rPr lang="ru-RU" b="1" dirty="0"/>
              <a:t>0,12</a:t>
            </a:r>
            <a:r>
              <a:rPr lang="ru-RU" dirty="0"/>
              <a:t> га расположенный вдоль трассы, на котором в летнее время будет расположена </a:t>
            </a:r>
            <a:r>
              <a:rPr lang="ru-RU" dirty="0" err="1"/>
              <a:t>фруктово</a:t>
            </a:r>
            <a:r>
              <a:rPr lang="ru-RU" dirty="0"/>
              <a:t> –овощная ярмарка.  Также вдоль трассы выкуплено 3 земельных участка: на одном из них  расположено придорожное кафе «Помпончик», на двух остальных будут располагаться объекты придорожного сервиса – магазины, гостиница, стоянка для большегрузных автомобилей. </a:t>
            </a:r>
          </a:p>
          <a:p>
            <a:r>
              <a:rPr lang="ru-RU" dirty="0"/>
              <a:t>  В ведении администрации имеется также участок площадью </a:t>
            </a:r>
            <a:r>
              <a:rPr lang="ru-RU" b="1" dirty="0"/>
              <a:t>4.1</a:t>
            </a:r>
            <a:r>
              <a:rPr lang="ru-RU" dirty="0"/>
              <a:t> га  под инвестиционный проект, который по назначению не используется, так как нет инвесторов желающих вложить свои средства в развитие поселения.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58204" cy="1274786"/>
          </a:xfrm>
        </p:spPr>
        <p:txBody>
          <a:bodyPr>
            <a:noAutofit/>
          </a:bodyPr>
          <a:lstStyle/>
          <a:p>
            <a:r>
              <a:rPr lang="ru-RU" sz="1800" dirty="0"/>
              <a:t>На возмещение затрат граждан, ведущих личное подсобное хозяйство на территории Краснодарского края предусмотрены субсидии : на возмещение затрат по ведению ЛПХ: (на строительство теплиц для ведения овощеводства защищённого грунта, на покупку молодняка кроликов и птиц – гусей, индюков).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571612"/>
            <a:ext cx="4038600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Documents and Settings\Пользователь\Рабочий стол\Teplitsa-iz-profilnoj-truby-svoimi-rukam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1571612"/>
            <a:ext cx="4038600" cy="3028950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1-15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14414" y="3786190"/>
            <a:ext cx="4038600" cy="2491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43932" cy="72547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Благоустройство и жизнедеятельность поселения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28596" y="1214422"/>
            <a:ext cx="2043098" cy="531825"/>
          </a:xfrm>
        </p:spPr>
        <p:txBody>
          <a:bodyPr/>
          <a:lstStyle/>
          <a:p>
            <a:r>
              <a:rPr lang="ru-RU" dirty="0" smtClean="0"/>
              <a:t>Ул.Мира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3571868" y="2214555"/>
            <a:ext cx="2713057" cy="42862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Ул. Молодежная</a:t>
            </a:r>
            <a:endParaRPr lang="ru-RU" dirty="0"/>
          </a:p>
        </p:txBody>
      </p:sp>
      <p:pic>
        <p:nvPicPr>
          <p:cNvPr id="24577" name="Picture 1" descr="F:\СХОД 3.03.21\2020  - ул. Асфальт почта Агроф\2020 Асф.почт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785926"/>
            <a:ext cx="2963466" cy="3951288"/>
          </a:xfrm>
          <a:prstGeom prst="rect">
            <a:avLst/>
          </a:prstGeom>
          <a:noFill/>
        </p:spPr>
      </p:pic>
      <p:pic>
        <p:nvPicPr>
          <p:cNvPr id="24578" name="Picture 2" descr="F:\СХОД 3.03.21\2020 - ул.асф.Молодежная\договор диас3 28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2714620"/>
            <a:ext cx="2963466" cy="3951288"/>
          </a:xfrm>
          <a:prstGeom prst="rect">
            <a:avLst/>
          </a:prstGeom>
          <a:noFill/>
        </p:spPr>
      </p:pic>
      <p:pic>
        <p:nvPicPr>
          <p:cNvPr id="12" name="Picture 1" descr="F:\СХОД 3.03.21\2020 -  ул. асф. Зеленая\договор диас3 30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00760" y="2357430"/>
            <a:ext cx="2963466" cy="3951288"/>
          </a:xfrm>
          <a:prstGeom prst="rect">
            <a:avLst/>
          </a:prstGeom>
          <a:noFill/>
        </p:spPr>
      </p:pic>
      <p:sp>
        <p:nvSpPr>
          <p:cNvPr id="13" name="Текст 7"/>
          <p:cNvSpPr txBox="1">
            <a:spLocks/>
          </p:cNvSpPr>
          <p:nvPr/>
        </p:nvSpPr>
        <p:spPr>
          <a:xfrm>
            <a:off x="5715008" y="1500174"/>
            <a:ext cx="3070247" cy="460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Ул. Зеленая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428604"/>
            <a:ext cx="3757610" cy="531825"/>
          </a:xfrm>
        </p:spPr>
        <p:txBody>
          <a:bodyPr/>
          <a:lstStyle/>
          <a:p>
            <a:r>
              <a:rPr lang="ru-RU" dirty="0" smtClean="0"/>
              <a:t>Тротуар ул. Краснодарская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571868" y="1714488"/>
            <a:ext cx="2212991" cy="531825"/>
          </a:xfrm>
        </p:spPr>
        <p:txBody>
          <a:bodyPr/>
          <a:lstStyle/>
          <a:p>
            <a:r>
              <a:rPr lang="ru-RU" dirty="0" smtClean="0"/>
              <a:t>Ул. </a:t>
            </a:r>
            <a:r>
              <a:rPr lang="ru-RU" dirty="0"/>
              <a:t>М</a:t>
            </a:r>
            <a:r>
              <a:rPr lang="ru-RU" dirty="0" smtClean="0"/>
              <a:t>ирная</a:t>
            </a:r>
            <a:endParaRPr lang="ru-RU" dirty="0"/>
          </a:p>
        </p:txBody>
      </p:sp>
      <p:pic>
        <p:nvPicPr>
          <p:cNvPr id="23554" name="Picture 2" descr="F:\СХОД 3.03.21\2020  тротуар Краснод от д50 до 108\IMG_20200731_07243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000108"/>
            <a:ext cx="2963466" cy="3951288"/>
          </a:xfrm>
          <a:prstGeom prst="rect">
            <a:avLst/>
          </a:prstGeom>
          <a:noFill/>
        </p:spPr>
      </p:pic>
      <p:pic>
        <p:nvPicPr>
          <p:cNvPr id="23555" name="Picture 3" descr="F:\СХОД 3.03.21\2020 - Ул Мирная\Дорога - Ул Мирная\IMG_20200304_111233_HDR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57554" y="2500306"/>
            <a:ext cx="2963466" cy="3951288"/>
          </a:xfrm>
          <a:prstGeom prst="rect">
            <a:avLst/>
          </a:prstGeom>
          <a:noFill/>
        </p:spPr>
      </p:pic>
      <p:pic>
        <p:nvPicPr>
          <p:cNvPr id="11" name="Picture 1" descr="F:\СХОД 3.03.21\2020 - ул. Асфальт  Октябрьская\IMG_20201102_14105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57884" y="1285860"/>
            <a:ext cx="2963466" cy="3951288"/>
          </a:xfrm>
          <a:prstGeom prst="rect">
            <a:avLst/>
          </a:prstGeom>
          <a:noFill/>
        </p:spPr>
      </p:pic>
      <p:sp>
        <p:nvSpPr>
          <p:cNvPr id="12" name="Текст 4"/>
          <p:cNvSpPr txBox="1">
            <a:spLocks/>
          </p:cNvSpPr>
          <p:nvPr/>
        </p:nvSpPr>
        <p:spPr>
          <a:xfrm>
            <a:off x="6429388" y="357166"/>
            <a:ext cx="2212991" cy="5318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Ул. Октябрьская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r>
              <a:rPr lang="ru-RU" dirty="0"/>
              <a:t>На территории сельского поселения расположено 2 населенных пункта: хутор Коржевский и хутор Шапарской.</a:t>
            </a:r>
          </a:p>
          <a:p>
            <a:r>
              <a:rPr lang="ru-RU" dirty="0"/>
              <a:t>         Население поселения на 01.01 2020 года составляет 3830 человек.</a:t>
            </a:r>
          </a:p>
          <a:p>
            <a:r>
              <a:rPr lang="ru-RU" dirty="0"/>
              <a:t>         По социально демографическим показателям 90 % русских. </a:t>
            </a:r>
          </a:p>
          <a:p>
            <a:r>
              <a:rPr lang="ru-RU" dirty="0"/>
              <a:t>         В 2020 году на территорию поселения прибыло 15 семей имеющих 37 детей.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428604"/>
            <a:ext cx="3471858" cy="460387"/>
          </a:xfrm>
        </p:spPr>
        <p:txBody>
          <a:bodyPr/>
          <a:lstStyle/>
          <a:p>
            <a:r>
              <a:rPr lang="ru-RU" dirty="0" smtClean="0"/>
              <a:t>Освещение ул. Мира</a:t>
            </a:r>
            <a:endParaRPr lang="ru-RU" dirty="0"/>
          </a:p>
        </p:txBody>
      </p:sp>
      <p:pic>
        <p:nvPicPr>
          <p:cNvPr id="22530" name="Picture 2" descr="F:\СХОД 3.03.21\2020 Ул.осв.Мира\договор диас3 1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214422"/>
            <a:ext cx="2963466" cy="3951288"/>
          </a:xfrm>
          <a:prstGeom prst="rect">
            <a:avLst/>
          </a:prstGeom>
          <a:noFill/>
        </p:spPr>
      </p:pic>
      <p:pic>
        <p:nvPicPr>
          <p:cNvPr id="1026" name="Picture 2" descr="F:\2-СХОД  3.3\Освещение\IMG_20190211_110739_HDR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84179" y="2174875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парк «Центральный»</a:t>
            </a:r>
            <a:endParaRPr lang="ru-RU" dirty="0"/>
          </a:p>
        </p:txBody>
      </p:sp>
      <p:pic>
        <p:nvPicPr>
          <p:cNvPr id="21505" name="Picture 1" descr="F:\СХОД 3.03.21\2020 п. Зеленая закончена работа\п.Зеленая 00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428736"/>
            <a:ext cx="2963466" cy="3951288"/>
          </a:xfrm>
          <a:prstGeom prst="rect">
            <a:avLst/>
          </a:prstGeom>
          <a:noFill/>
        </p:spPr>
      </p:pic>
      <p:pic>
        <p:nvPicPr>
          <p:cNvPr id="21506" name="Picture 2" descr="F:\СХОД 3.03.21\2020 п. Зеленая закончена работа\п.Зеленая 02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00760" y="1214422"/>
            <a:ext cx="2963466" cy="3951288"/>
          </a:xfrm>
          <a:prstGeom prst="rect">
            <a:avLst/>
          </a:prstGeom>
          <a:noFill/>
        </p:spPr>
      </p:pic>
      <p:pic>
        <p:nvPicPr>
          <p:cNvPr id="9" name="Picture 3" descr="F:\СХОД 3.03.21\2020 п. Зеленая закончена работа\п.Зеленая 04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86116" y="2071678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:\СХОД 3.03.21\2020 посадка деревья\п.Зеленая 0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0"/>
            <a:ext cx="3019423" cy="4025897"/>
          </a:xfrm>
          <a:prstGeom prst="rect">
            <a:avLst/>
          </a:prstGeom>
          <a:noFill/>
        </p:spPr>
      </p:pic>
      <p:pic>
        <p:nvPicPr>
          <p:cNvPr id="2053" name="Picture 5" descr="F:\СХОД 3.03.21\2020 посадка деревья\п.Зеленая 0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7620" y="285728"/>
            <a:ext cx="2644373" cy="3525831"/>
          </a:xfrm>
          <a:prstGeom prst="rect">
            <a:avLst/>
          </a:prstGeom>
          <a:noFill/>
        </p:spPr>
      </p:pic>
      <p:pic>
        <p:nvPicPr>
          <p:cNvPr id="11" name="Picture 2" descr="F:\Фото Озивская Голосование сходы\20200710_08350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000100" y="3357562"/>
            <a:ext cx="4038600" cy="3028950"/>
          </a:xfrm>
          <a:prstGeom prst="rect">
            <a:avLst/>
          </a:prstGeom>
          <a:noFill/>
        </p:spPr>
      </p:pic>
      <p:pic>
        <p:nvPicPr>
          <p:cNvPr id="12" name="Picture 3" descr="F:\Фото Озивская Голосование сходы\IMG-20200928-WA003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750726" y="2285992"/>
            <a:ext cx="3287315" cy="43830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F:\СХОД 3.03.21\2020 щебень\Октяб.Щебень.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357166"/>
            <a:ext cx="3394472" cy="4525963"/>
          </a:xfrm>
          <a:prstGeom prst="rect">
            <a:avLst/>
          </a:prstGeom>
          <a:noFill/>
        </p:spPr>
      </p:pic>
      <p:pic>
        <p:nvPicPr>
          <p:cNvPr id="55301" name="Picture 5" descr="F:\СХОД 3.03.21\2020 Дет.пл.Шапари\IMG_20201021_090526_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0"/>
            <a:ext cx="4038600" cy="3028950"/>
          </a:xfrm>
          <a:prstGeom prst="rect">
            <a:avLst/>
          </a:prstGeom>
          <a:noFill/>
        </p:spPr>
      </p:pic>
      <p:pic>
        <p:nvPicPr>
          <p:cNvPr id="11" name="Picture 2" descr="F:\СХОД 3.03.21\2020 Дет.Шапари\IMG-20200921-WA001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86182" y="2071678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28596" y="357166"/>
            <a:ext cx="4040188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номинация «Самая благоустроенная территория»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4857752" y="928670"/>
            <a:ext cx="4041775" cy="63976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/>
              <a:t>н</a:t>
            </a:r>
            <a:r>
              <a:rPr lang="ru-RU" dirty="0" smtClean="0"/>
              <a:t>оминация  «Самый благоустроенный подъезд»</a:t>
            </a:r>
            <a:endParaRPr lang="ru-RU" dirty="0"/>
          </a:p>
        </p:txBody>
      </p:sp>
      <p:pic>
        <p:nvPicPr>
          <p:cNvPr id="56324" name="Picture 4" descr="F:\СХОД 3.03.21\4- Солнечная, 1-а-Чекмарева-двор\IMG_20190703_140859_HDR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72132" y="1857364"/>
            <a:ext cx="2963466" cy="3951288"/>
          </a:xfrm>
          <a:prstGeom prst="rect">
            <a:avLst/>
          </a:prstGeom>
          <a:noFill/>
        </p:spPr>
      </p:pic>
      <p:pic>
        <p:nvPicPr>
          <p:cNvPr id="14" name="Picture 3" descr="F:\СХОД 3.03.21\5 - Ченская  Аллея Конкурс\IMG_20200723_10582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 bwMode="auto">
          <a:xfrm>
            <a:off x="357158" y="1142984"/>
            <a:ext cx="3857652" cy="2893240"/>
          </a:xfrm>
          <a:prstGeom prst="rect">
            <a:avLst/>
          </a:prstGeom>
          <a:noFill/>
        </p:spPr>
      </p:pic>
      <p:pic>
        <p:nvPicPr>
          <p:cNvPr id="15" name="Picture 2" descr="F:\СХОД 3.03.21\5 - Ченская  Аллея Конкурс\IMG_20200723_11064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142976" y="3571876"/>
            <a:ext cx="4040188" cy="3030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715304" cy="58259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Номинация «Лучший благоустроенный двор»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785794"/>
            <a:ext cx="2114536" cy="531825"/>
          </a:xfrm>
        </p:spPr>
        <p:txBody>
          <a:bodyPr/>
          <a:lstStyle/>
          <a:p>
            <a:r>
              <a:rPr lang="ru-RU" dirty="0" err="1" smtClean="0"/>
              <a:t>Жваков</a:t>
            </a:r>
            <a:r>
              <a:rPr lang="ru-RU" dirty="0" smtClean="0"/>
              <a:t> П.П.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428860" y="785794"/>
            <a:ext cx="2498743" cy="531825"/>
          </a:xfrm>
        </p:spPr>
        <p:txBody>
          <a:bodyPr/>
          <a:lstStyle/>
          <a:p>
            <a:r>
              <a:rPr lang="ru-RU" dirty="0" smtClean="0"/>
              <a:t>Коваленко Т.А.</a:t>
            </a:r>
            <a:endParaRPr lang="ru-RU" dirty="0"/>
          </a:p>
        </p:txBody>
      </p:sp>
      <p:pic>
        <p:nvPicPr>
          <p:cNvPr id="57347" name="Picture 3" descr="F:\СХОД 3.03.21\3 - Жваков Молодежная 21-2\IMG_20200727_0844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285860"/>
            <a:ext cx="2302665" cy="3070219"/>
          </a:xfrm>
          <a:prstGeom prst="rect">
            <a:avLst/>
          </a:prstGeom>
          <a:noFill/>
        </p:spPr>
      </p:pic>
      <p:pic>
        <p:nvPicPr>
          <p:cNvPr id="57348" name="Picture 4" descr="F:\СХОД 3.03.21\1 - Коваленко 20-2\IMG-20200803-WA001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14678" y="1428736"/>
            <a:ext cx="2374103" cy="3165470"/>
          </a:xfrm>
          <a:prstGeom prst="rect">
            <a:avLst/>
          </a:prstGeom>
          <a:noFill/>
        </p:spPr>
      </p:pic>
      <p:pic>
        <p:nvPicPr>
          <p:cNvPr id="7" name="Picture 2" descr="F:\2-СХОД  3.3\2 - Высоцкая Мира 4-2\на конкурс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14678" y="4000504"/>
            <a:ext cx="2951799" cy="2738548"/>
          </a:xfrm>
          <a:prstGeom prst="rect">
            <a:avLst/>
          </a:prstGeom>
          <a:noFill/>
        </p:spPr>
      </p:pic>
      <p:sp>
        <p:nvSpPr>
          <p:cNvPr id="8" name="Текст 2"/>
          <p:cNvSpPr txBox="1">
            <a:spLocks/>
          </p:cNvSpPr>
          <p:nvPr/>
        </p:nvSpPr>
        <p:spPr>
          <a:xfrm>
            <a:off x="6429388" y="5715016"/>
            <a:ext cx="2328850" cy="6032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Высоцкая В.И.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3" descr="F:\2-СХОД  3.3\4- Солнечная, 1-а-Чекмарева-двор\дом 1 а\IMG_20200723_14161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21020" y="1142984"/>
            <a:ext cx="2357454" cy="3143272"/>
          </a:xfrm>
          <a:prstGeom prst="rect">
            <a:avLst/>
          </a:prstGeom>
          <a:noFill/>
        </p:spPr>
      </p:pic>
      <p:sp>
        <p:nvSpPr>
          <p:cNvPr id="10" name="Текст 8"/>
          <p:cNvSpPr txBox="1">
            <a:spLocks/>
          </p:cNvSpPr>
          <p:nvPr/>
        </p:nvSpPr>
        <p:spPr>
          <a:xfrm>
            <a:off x="6357950" y="642918"/>
            <a:ext cx="2400288" cy="5318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Чекмарева И.П.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Предприятия МУП «</a:t>
            </a:r>
            <a:r>
              <a:rPr lang="ru-RU" sz="2400" b="1" dirty="0" err="1" smtClean="0"/>
              <a:t>Теплокомплекс</a:t>
            </a:r>
            <a:r>
              <a:rPr lang="ru-RU" sz="2400" b="1" dirty="0" smtClean="0"/>
              <a:t>» и  ООО «</a:t>
            </a:r>
            <a:r>
              <a:rPr lang="ru-RU" sz="2400" b="1" dirty="0" err="1" smtClean="0"/>
              <a:t>Жилкомуслуги</a:t>
            </a:r>
            <a:r>
              <a:rPr lang="ru-RU" sz="2400" b="1" dirty="0" smtClean="0"/>
              <a:t>»</a:t>
            </a:r>
            <a:endParaRPr lang="ru-RU" sz="2400" dirty="0"/>
          </a:p>
        </p:txBody>
      </p:sp>
      <p:pic>
        <p:nvPicPr>
          <p:cNvPr id="13" name="Объект 11" descr="Изображение выглядит как внешний, трава, старый, сид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90D13F50-48C1-4C4F-AAE3-D11CA10DAC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158" y="2285992"/>
            <a:ext cx="2451500" cy="3268667"/>
          </a:xfrm>
          <a:prstGeom prst="rect">
            <a:avLst/>
          </a:prstGeom>
        </p:spPr>
      </p:pic>
      <p:pic>
        <p:nvPicPr>
          <p:cNvPr id="15" name="Объект 7" descr="Изображение выглядит как внешний, трава, грузовик, сторо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44814A19-3472-4369-BB7A-9BE7ACCCC38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876" y="2143116"/>
            <a:ext cx="2214578" cy="2952771"/>
          </a:xfrm>
          <a:prstGeom prst="rect">
            <a:avLst/>
          </a:prstGeom>
        </p:spPr>
      </p:pic>
      <p:pic>
        <p:nvPicPr>
          <p:cNvPr id="11" name="Объект 7" descr="Изображение выглядит как внешний, здание, трава, скала&#10;&#10;Автоматически созданное описание">
            <a:extLst>
              <a:ext uri="{FF2B5EF4-FFF2-40B4-BE49-F238E27FC236}">
                <a16:creationId xmlns:a16="http://schemas.microsoft.com/office/drawing/2014/main" xmlns="" id="{2FF6164F-7766-49AF-A9E1-E183340AEB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0166" y="3786190"/>
            <a:ext cx="3281363" cy="2461022"/>
          </a:xfrm>
          <a:prstGeom prst="rect">
            <a:avLst/>
          </a:prstGeom>
        </p:spPr>
      </p:pic>
      <p:pic>
        <p:nvPicPr>
          <p:cNvPr id="16" name="Объект 4" descr="Изображение выглядит как трава, внешний, поле, грузовик&#10;&#10;Автоматически созданное описание">
            <a:extLst>
              <a:ext uri="{FF2B5EF4-FFF2-40B4-BE49-F238E27FC236}">
                <a16:creationId xmlns:a16="http://schemas.microsoft.com/office/drawing/2014/main" xmlns="" id="{0B574ACC-7A31-4B8A-BCF8-2E3BC2EB0B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9388" y="3214686"/>
            <a:ext cx="2571768" cy="34290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867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Социальная сфера</a:t>
            </a:r>
            <a:endParaRPr lang="ru-RU" dirty="0"/>
          </a:p>
        </p:txBody>
      </p:sp>
      <p:pic>
        <p:nvPicPr>
          <p:cNvPr id="58370" name="Picture 2" descr="F:\Край добра\WhatsApp Image 2020-05-25 at 15.06.40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285860"/>
            <a:ext cx="2521797" cy="3340105"/>
          </a:xfrm>
          <a:prstGeom prst="rect">
            <a:avLst/>
          </a:prstGeom>
          <a:noFill/>
        </p:spPr>
      </p:pic>
      <p:pic>
        <p:nvPicPr>
          <p:cNvPr id="58371" name="Picture 3" descr="F:\Край добра\WhatsApp Image 2020-05-25 at 14.39.10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628" y="857232"/>
            <a:ext cx="3810822" cy="2911477"/>
          </a:xfrm>
          <a:prstGeom prst="rect">
            <a:avLst/>
          </a:prstGeom>
          <a:noFill/>
        </p:spPr>
      </p:pic>
      <p:pic>
        <p:nvPicPr>
          <p:cNvPr id="9" name="Picture 2" descr="F:\Край добра\WhatsApp Image 2020-05-25 at 16.09.59.jpe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86050" y="3071810"/>
            <a:ext cx="3740383" cy="35650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F:\2-СХОД  3.3\IMG_20200507_10072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42852"/>
            <a:ext cx="2963466" cy="3951288"/>
          </a:xfrm>
          <a:prstGeom prst="rect">
            <a:avLst/>
          </a:prstGeom>
          <a:noFill/>
        </p:spPr>
      </p:pic>
      <p:pic>
        <p:nvPicPr>
          <p:cNvPr id="12" name="Picture 2" descr="F:\2-СХОД  3.3\IMG_20200507_11430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85984" y="2428868"/>
            <a:ext cx="2963466" cy="3951288"/>
          </a:xfrm>
          <a:prstGeom prst="rect">
            <a:avLst/>
          </a:prstGeom>
          <a:noFill/>
        </p:spPr>
      </p:pic>
      <p:pic>
        <p:nvPicPr>
          <p:cNvPr id="13" name="Picture 2" descr="F:\2-СХОД  3.3\IMG_20200507_09474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29256" y="357166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2-СХОД  3.3\4- Солнечная, 1-а-Чекмарева-двор\2020  нов.подарки узникам ВОВ\подарки новогод.2020 ВОВ 00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285728"/>
            <a:ext cx="2963466" cy="3951288"/>
          </a:xfrm>
          <a:prstGeom prst="rect">
            <a:avLst/>
          </a:prstGeom>
          <a:noFill/>
        </p:spPr>
      </p:pic>
      <p:pic>
        <p:nvPicPr>
          <p:cNvPr id="3075" name="Picture 3" descr="F:\2-СХОД  3.3\4- Солнечная, 1-а-Чекмарева-двор\2020  нов.подарки узникам ВОВ\подарки новогод.2020 ВОВ 0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57620" y="357166"/>
            <a:ext cx="2963466" cy="3951288"/>
          </a:xfrm>
          <a:prstGeom prst="rect">
            <a:avLst/>
          </a:prstGeom>
          <a:noFill/>
        </p:spPr>
      </p:pic>
      <p:pic>
        <p:nvPicPr>
          <p:cNvPr id="9" name="Picture 2" descr="F:\2-СХОД  3.3\4- Солнечная, 1-а-Чекмарева-двор\2020  нов.подарки узникам ВОВ\подарки новогод.2020 ВОВ 00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29322" y="2714620"/>
            <a:ext cx="2963466" cy="3951288"/>
          </a:xfrm>
          <a:prstGeom prst="rect">
            <a:avLst/>
          </a:prstGeom>
          <a:noFill/>
        </p:spPr>
      </p:pic>
      <p:pic>
        <p:nvPicPr>
          <p:cNvPr id="10" name="Picture 3" descr="F:\2-СХОД  3.3\4- Солнечная, 1-а-Чекмарева-двор\2020  нов.подарки узникам ВОВ\подарки новогод.2020 ВОВ 04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071670" y="2786058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В 2020 году в администрацию поступило 60 письменных обращений граждан. Все  60 обращений </a:t>
            </a:r>
            <a:r>
              <a:rPr lang="ru-RU" dirty="0" smtClean="0"/>
              <a:t>рассмотрены, из них:</a:t>
            </a:r>
            <a:endParaRPr lang="ru-RU" dirty="0"/>
          </a:p>
          <a:p>
            <a:r>
              <a:rPr lang="ru-RU" dirty="0" smtClean="0"/>
              <a:t>- </a:t>
            </a:r>
            <a:r>
              <a:rPr lang="ru-RU" sz="3800" dirty="0"/>
              <a:t>о представлении информации о захоронении воинов ВОВ-4;</a:t>
            </a:r>
          </a:p>
          <a:p>
            <a:r>
              <a:rPr lang="ru-RU" sz="3800" dirty="0"/>
              <a:t>- об увековечении имени воинов ВОВ- 4;</a:t>
            </a:r>
          </a:p>
          <a:p>
            <a:r>
              <a:rPr lang="ru-RU" sz="3800" dirty="0"/>
              <a:t>-о земельных вопросах-9;</a:t>
            </a:r>
          </a:p>
          <a:p>
            <a:r>
              <a:rPr lang="ru-RU" sz="3800" dirty="0"/>
              <a:t>-о содержании сельскохозяйственных и домашних  животных-3;</a:t>
            </a:r>
          </a:p>
          <a:p>
            <a:r>
              <a:rPr lang="ru-RU" sz="3800" dirty="0"/>
              <a:t>- о возмещении материального ущерба за сгоревшие электроприборы -1;</a:t>
            </a:r>
          </a:p>
          <a:p>
            <a:r>
              <a:rPr lang="ru-RU" sz="3800" dirty="0"/>
              <a:t>-о благоустройстве- 10 ;</a:t>
            </a:r>
          </a:p>
          <a:p>
            <a:r>
              <a:rPr lang="ru-RU" sz="3800" dirty="0"/>
              <a:t>-о казачьей ярмарке-1;</a:t>
            </a:r>
          </a:p>
          <a:p>
            <a:r>
              <a:rPr lang="ru-RU" sz="3800" dirty="0"/>
              <a:t>-о бытовых конфликтах-4;</a:t>
            </a:r>
          </a:p>
          <a:p>
            <a:r>
              <a:rPr lang="ru-RU" sz="3800" dirty="0"/>
              <a:t>- об обработке подъездов МКД дезинфицирующими средства -2;</a:t>
            </a:r>
          </a:p>
          <a:p>
            <a:r>
              <a:rPr lang="ru-RU" sz="3800" dirty="0"/>
              <a:t>- об архивных сведениях -3;</a:t>
            </a:r>
          </a:p>
          <a:p>
            <a:r>
              <a:rPr lang="ru-RU" sz="3800" dirty="0"/>
              <a:t>-о материальной помощи -2;</a:t>
            </a:r>
          </a:p>
          <a:p>
            <a:r>
              <a:rPr lang="ru-RU" sz="3800" dirty="0"/>
              <a:t>-о стоянках большегрузных автомобилей 5;</a:t>
            </a:r>
          </a:p>
          <a:p>
            <a:r>
              <a:rPr lang="ru-RU" sz="3800" dirty="0"/>
              <a:t>- о содержании санитарного порядка квартиры в МКД 3;</a:t>
            </a:r>
          </a:p>
          <a:p>
            <a:r>
              <a:rPr lang="ru-RU" sz="3800" dirty="0"/>
              <a:t>-о гражданах пожилого возраста 3;</a:t>
            </a:r>
          </a:p>
          <a:p>
            <a:r>
              <a:rPr lang="ru-RU" sz="3800" dirty="0"/>
              <a:t>-об оборудовании Ордынской врачебной </a:t>
            </a:r>
            <a:r>
              <a:rPr lang="ru-RU" sz="3800" dirty="0" smtClean="0"/>
              <a:t>амбулатории-2;</a:t>
            </a:r>
            <a:endParaRPr lang="ru-RU" sz="3800" dirty="0"/>
          </a:p>
          <a:p>
            <a:r>
              <a:rPr lang="ru-RU" sz="3800" dirty="0"/>
              <a:t>- о социальной поддержке многодетной семье-1;</a:t>
            </a:r>
          </a:p>
          <a:p>
            <a:r>
              <a:rPr lang="ru-RU" sz="3800" dirty="0"/>
              <a:t>- о содержании с/х животных на придомовой территории-2;</a:t>
            </a:r>
          </a:p>
          <a:p>
            <a:r>
              <a:rPr lang="ru-RU" sz="3800" dirty="0"/>
              <a:t>- о казачьей ярмарке-1;</a:t>
            </a:r>
          </a:p>
          <a:p>
            <a:r>
              <a:rPr lang="ru-RU" sz="3800" dirty="0"/>
              <a:t>- о гражданском кладбище поселения-1.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 descr="F:\СХОД 3.03.21\2020 нов.подарки детям\подарки новогод.2020 ВОВ 0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428604"/>
            <a:ext cx="2963466" cy="3951288"/>
          </a:xfrm>
          <a:prstGeom prst="rect">
            <a:avLst/>
          </a:prstGeom>
          <a:noFill/>
        </p:spPr>
      </p:pic>
      <p:pic>
        <p:nvPicPr>
          <p:cNvPr id="11" name="Picture 2" descr="F:\СХОД 3.03.21\2020 новогод.подарки инвалидам\2020 год 0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488" y="1285860"/>
            <a:ext cx="2963466" cy="3951288"/>
          </a:xfrm>
          <a:prstGeom prst="rect">
            <a:avLst/>
          </a:prstGeom>
          <a:noFill/>
        </p:spPr>
      </p:pic>
      <p:pic>
        <p:nvPicPr>
          <p:cNvPr id="13" name="Picture 4" descr="F:\СХОД 3.03.21\2020 новогод.подарки инвалидам\2020 год 07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86446" y="2500306"/>
            <a:ext cx="2963466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Озивская</a:t>
            </a:r>
            <a:r>
              <a:rPr lang="ru-RU" dirty="0" smtClean="0"/>
              <a:t> Юлия Сергеевна</a:t>
            </a:r>
            <a:endParaRPr lang="ru-RU" dirty="0"/>
          </a:p>
        </p:txBody>
      </p:sp>
      <p:pic>
        <p:nvPicPr>
          <p:cNvPr id="60419" name="Picture 3" descr="F:\Фото Озивская Голосование сходы\IMG-20201127-WA000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1500174"/>
            <a:ext cx="7969304" cy="44827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Безопасность </a:t>
            </a:r>
            <a:r>
              <a:rPr lang="ru-RU" b="1" dirty="0"/>
              <a:t>населения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4338" name="Picture 2" descr="C:\Documents and Settings\Пользователь\Рабочий стол\сессия\Новая папка\P111007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142984"/>
            <a:ext cx="4038600" cy="2422018"/>
          </a:xfrm>
          <a:prstGeom prst="rect">
            <a:avLst/>
          </a:prstGeom>
          <a:noFill/>
        </p:spPr>
      </p:pic>
      <p:pic>
        <p:nvPicPr>
          <p:cNvPr id="14339" name="Picture 3" descr="C:\Documents and Settings\Пользователь\Рабочий стол\сессия\Новая папка\P111006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071546"/>
            <a:ext cx="4038600" cy="2515312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сессия\Новая папка\P111010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34" y="3786190"/>
            <a:ext cx="4038600" cy="2692400"/>
          </a:xfrm>
          <a:prstGeom prst="rect">
            <a:avLst/>
          </a:prstGeom>
          <a:noFill/>
        </p:spPr>
      </p:pic>
      <p:pic>
        <p:nvPicPr>
          <p:cNvPr id="8" name="Picture 3" descr="C:\Documents and Settings\Пользователь\Рабочий стол\сессия\Новая папка\P110096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3714752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Воинский учет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офицеры запаса-28 человек</a:t>
            </a:r>
          </a:p>
          <a:p>
            <a:r>
              <a:rPr lang="ru-RU" dirty="0" smtClean="0"/>
              <a:t>мичманы</a:t>
            </a:r>
            <a:r>
              <a:rPr lang="ru-RU" dirty="0"/>
              <a:t>, сержанты, матросы запаса-710 человек </a:t>
            </a:r>
          </a:p>
          <a:p>
            <a:r>
              <a:rPr lang="ru-RU" dirty="0"/>
              <a:t>Граждан, подлежащих призыву-87 человек</a:t>
            </a:r>
          </a:p>
          <a:p>
            <a:r>
              <a:rPr lang="ru-RU" dirty="0" smtClean="0"/>
              <a:t>  </a:t>
            </a:r>
            <a:r>
              <a:rPr lang="ru-RU" dirty="0"/>
              <a:t>40 человек являются ветеранами боевых действий.</a:t>
            </a:r>
          </a:p>
          <a:p>
            <a:r>
              <a:rPr lang="ru-RU" dirty="0"/>
              <a:t>Весной и осенью 2020 года проводились торжественные проводы в Вооруженные силы России граждан, подлежащих призыву. В настоящее время проходят срочную службу 19 человек</a:t>
            </a:r>
            <a:r>
              <a:rPr lang="ru-RU" dirty="0" smtClean="0"/>
              <a:t>.</a:t>
            </a:r>
          </a:p>
          <a:p>
            <a:r>
              <a:rPr lang="ru-RU" dirty="0"/>
              <a:t>В 2020 году  4 военнослужащих срочной службы заключили контракты.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Picture 2" descr="C:\Documents and Settings\Пользователь\Рабочий стол\DSCN179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00562" y="192880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Молодежь</a:t>
            </a:r>
            <a:endParaRPr lang="ru-RU" dirty="0"/>
          </a:p>
        </p:txBody>
      </p:sp>
      <p:pic>
        <p:nvPicPr>
          <p:cNvPr id="3075" name="Picture 3" descr="C:\Documents and Settings\Пользователь\Рабочий стол\IMG-20200509-WA00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86446" y="142852"/>
            <a:ext cx="2965844" cy="3954459"/>
          </a:xfrm>
          <a:prstGeom prst="rect">
            <a:avLst/>
          </a:prstGeom>
          <a:noFill/>
        </p:spPr>
      </p:pic>
      <p:pic>
        <p:nvPicPr>
          <p:cNvPr id="7" name="Picture 3" descr="C:\Documents and Settings\Пользователь\Рабочий стол\IMG-20200609-WA001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071934" y="2644738"/>
            <a:ext cx="2857520" cy="3810027"/>
          </a:xfrm>
          <a:prstGeom prst="rect">
            <a:avLst/>
          </a:prstGeom>
          <a:noFill/>
        </p:spPr>
      </p:pic>
      <p:pic>
        <p:nvPicPr>
          <p:cNvPr id="9" name="Picture 2" descr="C:\Documents and Settings\Пользователь\Рабочий стол\IMG-20201113-WA00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121442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Пользователь\Рабочий стол\IMG-20200509-WA00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42852"/>
            <a:ext cx="3394472" cy="4525963"/>
          </a:xfrm>
          <a:prstGeom prst="rect">
            <a:avLst/>
          </a:prstGeom>
          <a:noFill/>
        </p:spPr>
      </p:pic>
      <p:pic>
        <p:nvPicPr>
          <p:cNvPr id="8" name="Picture 2" descr="C:\Documents and Settings\Пользователь\Рабочий стол\IMG-20200627-WA00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428868"/>
            <a:ext cx="4038600" cy="3028950"/>
          </a:xfrm>
          <a:prstGeom prst="rect">
            <a:avLst/>
          </a:prstGeom>
          <a:noFill/>
        </p:spPr>
      </p:pic>
      <p:pic>
        <p:nvPicPr>
          <p:cNvPr id="9" name="Picture 3" descr="C:\Documents and Settings\Пользователь\Рабочий стол\IMG-20200821-WA003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42852"/>
            <a:ext cx="4038600" cy="2694503"/>
          </a:xfrm>
          <a:prstGeom prst="rect">
            <a:avLst/>
          </a:prstGeom>
          <a:noFill/>
        </p:spPr>
      </p:pic>
      <p:pic>
        <p:nvPicPr>
          <p:cNvPr id="10" name="Picture 4" descr="C:\Documents and Settings\Пользователь\Рабочий стол\IMG-20201113-WA002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3429000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071546"/>
            <a:ext cx="4038600" cy="2994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90" y="1214422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28794" y="3214686"/>
            <a:ext cx="4038600" cy="295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МКУК </a:t>
            </a:r>
            <a:r>
              <a:rPr lang="ru-RU" b="1" dirty="0"/>
              <a:t>СДК «Коржевский»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C:\Documents and Settings\Пользователь\Рабочий стол\сессия\фото для отчета главы\DSCN00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357158" y="1142984"/>
            <a:ext cx="3752848" cy="2814636"/>
          </a:xfrm>
          <a:prstGeom prst="rect">
            <a:avLst/>
          </a:prstGeom>
          <a:noFill/>
        </p:spPr>
      </p:pic>
      <p:pic>
        <p:nvPicPr>
          <p:cNvPr id="6" name="Picture 3" descr="C:\Documents and Settings\Пользователь\Рабочий стол\сессия\фото для отчета главы\IMG_20190311_09334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tretch>
            <a:fillRect/>
          </a:stretch>
        </p:blipFill>
        <p:spPr bwMode="auto">
          <a:xfrm>
            <a:off x="4969744" y="1600200"/>
            <a:ext cx="3395511" cy="4525963"/>
          </a:xfrm>
          <a:prstGeom prst="rect">
            <a:avLst/>
          </a:prstGeom>
          <a:noFill/>
        </p:spPr>
      </p:pic>
      <p:pic>
        <p:nvPicPr>
          <p:cNvPr id="7" name="Picture 2" descr="C:\Documents and Settings\Пользователь\Рабочий стол\концерт 3 площадка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500166" y="3714752"/>
            <a:ext cx="3943349" cy="2957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500042"/>
            <a:ext cx="40386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2" y="571480"/>
            <a:ext cx="4038600" cy="227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Documents and Settings\Пользователь\Рабочий стол\IMG-20200531-WA000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57554" y="3357562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214290"/>
            <a:ext cx="4038600" cy="226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C:\Documents and Settings\Пользователь\Рабочий стол\IMG-20210218-WA00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214290"/>
            <a:ext cx="4038600" cy="3028950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643438" y="2571744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 descr="C:\Documents and Settings\Пользователь\Рабочий стол\InShot_20210218_15141859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928662" y="3071786"/>
            <a:ext cx="3786214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/>
              <a:t>В течение 2020 года на личном приеме главы поселения  рассмотрено 40 обращений граждан, </a:t>
            </a:r>
          </a:p>
          <a:p>
            <a:r>
              <a:rPr lang="ru-RU" dirty="0" smtClean="0"/>
              <a:t>из </a:t>
            </a:r>
            <a:r>
              <a:rPr lang="ru-RU" dirty="0"/>
              <a:t>них:</a:t>
            </a:r>
          </a:p>
          <a:p>
            <a:r>
              <a:rPr lang="ru-RU" dirty="0"/>
              <a:t>- о благоустройстве-5;</a:t>
            </a:r>
          </a:p>
          <a:p>
            <a:r>
              <a:rPr lang="ru-RU" dirty="0"/>
              <a:t>- об оказании помощи при вступлении в наследство-1;</a:t>
            </a:r>
          </a:p>
          <a:p>
            <a:r>
              <a:rPr lang="ru-RU" dirty="0"/>
              <a:t>-о решении жилищного вопроса-4;</a:t>
            </a:r>
          </a:p>
          <a:p>
            <a:r>
              <a:rPr lang="ru-RU" dirty="0"/>
              <a:t>-об оформлении гаражей-1;</a:t>
            </a:r>
          </a:p>
          <a:p>
            <a:r>
              <a:rPr lang="ru-RU" dirty="0"/>
              <a:t>- об обеспечении Ордынской врачебной амбулатории </a:t>
            </a:r>
            <a:r>
              <a:rPr lang="ru-RU" dirty="0" smtClean="0"/>
              <a:t>аппаратурой-2;</a:t>
            </a:r>
            <a:endParaRPr lang="ru-RU" dirty="0"/>
          </a:p>
          <a:p>
            <a:r>
              <a:rPr lang="ru-RU" dirty="0"/>
              <a:t>-об отсутствии врача в Ордынской врачебной амбулатории-1;</a:t>
            </a:r>
          </a:p>
          <a:p>
            <a:r>
              <a:rPr lang="ru-RU" dirty="0"/>
              <a:t>-об одиноко проживающих гражданах -4;</a:t>
            </a:r>
          </a:p>
          <a:p>
            <a:r>
              <a:rPr lang="ru-RU" dirty="0"/>
              <a:t>- о регистрации граждан по месту жительства-1;</a:t>
            </a:r>
          </a:p>
          <a:p>
            <a:r>
              <a:rPr lang="ru-RU" dirty="0"/>
              <a:t>- об оформлении права собственности  -3;</a:t>
            </a:r>
          </a:p>
          <a:p>
            <a:r>
              <a:rPr lang="ru-RU" dirty="0"/>
              <a:t>-об оказании содействия в оформлении инвалидности-1;</a:t>
            </a:r>
          </a:p>
          <a:p>
            <a:r>
              <a:rPr lang="ru-RU" dirty="0"/>
              <a:t>- о доплатах к пенсии гражданам старше 80 лет-1;</a:t>
            </a:r>
          </a:p>
          <a:p>
            <a:r>
              <a:rPr lang="ru-RU" dirty="0"/>
              <a:t>- о пастбище для КРС-2;</a:t>
            </a:r>
          </a:p>
          <a:p>
            <a:r>
              <a:rPr lang="ru-RU" dirty="0"/>
              <a:t>- о продаже квартир  сиротам </a:t>
            </a:r>
            <a:r>
              <a:rPr lang="ru-RU" dirty="0" err="1"/>
              <a:t>Абинского</a:t>
            </a:r>
            <a:r>
              <a:rPr lang="ru-RU" dirty="0"/>
              <a:t> района-1;</a:t>
            </a:r>
          </a:p>
          <a:p>
            <a:r>
              <a:rPr lang="ru-RU" dirty="0"/>
              <a:t>-о вступлении в право наследования-1;</a:t>
            </a:r>
          </a:p>
          <a:p>
            <a:r>
              <a:rPr lang="ru-RU" dirty="0" smtClean="0"/>
              <a:t>- </a:t>
            </a:r>
            <a:r>
              <a:rPr lang="ru-RU" dirty="0"/>
              <a:t>об изменении маршрута движения автобуса местного значения -1;</a:t>
            </a:r>
          </a:p>
          <a:p>
            <a:r>
              <a:rPr lang="ru-RU" dirty="0"/>
              <a:t>- о психологической помощи-1;</a:t>
            </a:r>
          </a:p>
          <a:p>
            <a:r>
              <a:rPr lang="ru-RU" dirty="0"/>
              <a:t>--об оказании содействия ОСО № 12 х.Коржевский-1;</a:t>
            </a:r>
          </a:p>
          <a:p>
            <a:r>
              <a:rPr lang="ru-RU" dirty="0"/>
              <a:t>- о совете инвалидов поселения-1;</a:t>
            </a:r>
          </a:p>
          <a:p>
            <a:r>
              <a:rPr lang="ru-RU" dirty="0"/>
              <a:t>- об оказании помощи в собрании МКД по перевыборам старшего МКД-1;</a:t>
            </a:r>
          </a:p>
          <a:p>
            <a:r>
              <a:rPr lang="ru-RU" dirty="0"/>
              <a:t>-об определении граждан пожилого возраста в семью-1;</a:t>
            </a:r>
          </a:p>
          <a:p>
            <a:r>
              <a:rPr lang="ru-RU" dirty="0"/>
              <a:t>- о </a:t>
            </a:r>
            <a:r>
              <a:rPr lang="ru-RU" dirty="0" err="1"/>
              <a:t>межсоседских</a:t>
            </a:r>
            <a:r>
              <a:rPr lang="ru-RU" dirty="0"/>
              <a:t> спорах- 3;</a:t>
            </a:r>
          </a:p>
          <a:p>
            <a:r>
              <a:rPr lang="ru-RU" dirty="0"/>
              <a:t>-о земельных вопросах- 3.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Презент\СДК бибилиотека\IMG-20210218-WA00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357166"/>
            <a:ext cx="4038600" cy="3028950"/>
          </a:xfrm>
          <a:prstGeom prst="rect">
            <a:avLst/>
          </a:prstGeom>
          <a:noFill/>
        </p:spPr>
      </p:pic>
      <p:pic>
        <p:nvPicPr>
          <p:cNvPr id="9219" name="Picture 3" descr="F:\Презент\СДК бибилиотека\IMG-20210218-WA00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142984"/>
            <a:ext cx="4038600" cy="3028950"/>
          </a:xfrm>
          <a:prstGeom prst="rect">
            <a:avLst/>
          </a:prstGeom>
          <a:noFill/>
        </p:spPr>
      </p:pic>
      <p:pic>
        <p:nvPicPr>
          <p:cNvPr id="9" name="Picture 2" descr="F:\Презент\СДК бибилиотека\IMG-20210218-WA001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3714752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/>
          </a:p>
          <a:p>
            <a:pPr algn="ctr">
              <a:buNone/>
            </a:pPr>
            <a:r>
              <a:rPr lang="ru-RU" b="1" dirty="0" smtClean="0"/>
              <a:t>Хочется </a:t>
            </a:r>
            <a:r>
              <a:rPr lang="ru-RU" b="1" dirty="0"/>
              <a:t>выразить благодарность руководителям и их коллективам, находящимся на территории поселения, которые своими успехами и достижениями вносят вклад в процветание нашего поселения.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dirty="0"/>
              <a:t>В 2020 году по результатам уборки  урожая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(</a:t>
            </a:r>
            <a:r>
              <a:rPr lang="ru-RU" dirty="0"/>
              <a:t>озимых зерновых культур, риса и сои) были награждены: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  </a:t>
            </a:r>
            <a:r>
              <a:rPr lang="ru-RU" dirty="0"/>
              <a:t>Давыденко Сергей Сергеевич</a:t>
            </a:r>
            <a:r>
              <a:rPr lang="ru-RU" dirty="0" smtClean="0"/>
              <a:t>, 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Шульженко</a:t>
            </a:r>
            <a:r>
              <a:rPr lang="ru-RU" dirty="0" smtClean="0"/>
              <a:t> </a:t>
            </a:r>
            <a:r>
              <a:rPr lang="ru-RU" dirty="0"/>
              <a:t>Николай Николаевич,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Дымуха </a:t>
            </a:r>
            <a:r>
              <a:rPr lang="ru-RU" dirty="0"/>
              <a:t>Андрей Иванович,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Варюха </a:t>
            </a:r>
            <a:r>
              <a:rPr lang="ru-RU" dirty="0"/>
              <a:t>Антон Анатольевич ,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Вихтевский </a:t>
            </a:r>
            <a:r>
              <a:rPr lang="ru-RU" dirty="0"/>
              <a:t>Виктор Петрович,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Палий Владимир Николаевич,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Темников Андрей Викторович,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Шааб</a:t>
            </a:r>
            <a:r>
              <a:rPr lang="ru-RU" dirty="0" smtClean="0"/>
              <a:t> Александр Николаевич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Шевцов Виталий Васильевич,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Джемалиди</a:t>
            </a:r>
            <a:r>
              <a:rPr lang="ru-RU" dirty="0" smtClean="0"/>
              <a:t> </a:t>
            </a:r>
            <a:r>
              <a:rPr lang="ru-RU" dirty="0"/>
              <a:t>Илья Владимирович,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</a:t>
            </a:r>
            <a:r>
              <a:rPr lang="ru-RU" dirty="0"/>
              <a:t>Бондарев Игорь Петрович,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Приймак Роман Николаевич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Пухальский</a:t>
            </a:r>
            <a:r>
              <a:rPr lang="ru-RU" dirty="0" smtClean="0"/>
              <a:t> </a:t>
            </a:r>
            <a:r>
              <a:rPr lang="ru-RU" dirty="0"/>
              <a:t>Василий Федорович,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Варюха Анатолий Иванович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Коломиец </a:t>
            </a:r>
            <a:r>
              <a:rPr lang="ru-RU" dirty="0"/>
              <a:t>Евгений </a:t>
            </a:r>
            <a:r>
              <a:rPr lang="ru-RU" dirty="0" smtClean="0"/>
              <a:t>Николаевич</a:t>
            </a:r>
            <a:r>
              <a:rPr lang="ru-RU" dirty="0"/>
              <a:t>, </a:t>
            </a:r>
            <a:endParaRPr lang="ru-RU" dirty="0" smtClean="0"/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Осипанов</a:t>
            </a:r>
            <a:r>
              <a:rPr lang="ru-RU" dirty="0" smtClean="0"/>
              <a:t> Владислав Анатольевич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Борвинко</a:t>
            </a:r>
            <a:r>
              <a:rPr lang="ru-RU" dirty="0" smtClean="0"/>
              <a:t> Николай Васильевич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Якимов Александр Петрович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Кульков Александр Николаевич, 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Джемалиди</a:t>
            </a:r>
            <a:r>
              <a:rPr lang="ru-RU" dirty="0" smtClean="0"/>
              <a:t> Владимир Петрович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Котов Руслан Петрович,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Бондарь Василий Николаевич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Соловьев Дмитрий Викторович,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Ареховка</a:t>
            </a:r>
            <a:r>
              <a:rPr lang="ru-RU" dirty="0" smtClean="0"/>
              <a:t> Николай  Дмитриевич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Фролент Петр Александрович,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Вермичев</a:t>
            </a:r>
            <a:r>
              <a:rPr lang="ru-RU" dirty="0" smtClean="0"/>
              <a:t> Олег Викторович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Долганов Григорий Александрович,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/>
              <a:t>Остапенко</a:t>
            </a:r>
            <a:r>
              <a:rPr lang="ru-RU" dirty="0" smtClean="0"/>
              <a:t> Петр Федорович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Рачков Сергей Владимирович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Мельничук Александр Васильевич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Москаленко Михаил Васильевич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Решетников Юрий Валентинович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Симонов Юрий Анатольевич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Трушков Анатолий Валентинович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Соловьев Владимир Викторович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МБОУ СОШ №19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Выпускники 2020 года </a:t>
            </a:r>
            <a:r>
              <a:rPr lang="ru-RU" dirty="0"/>
              <a:t>Дымуха Полина, Цанга Ольга и </a:t>
            </a:r>
            <a:r>
              <a:rPr lang="ru-RU" dirty="0" err="1"/>
              <a:t>Ганженко</a:t>
            </a:r>
            <a:r>
              <a:rPr lang="ru-RU" dirty="0"/>
              <a:t> Константин</a:t>
            </a:r>
            <a:r>
              <a:rPr lang="ru-RU" dirty="0" smtClean="0"/>
              <a:t> награждены медалями «За особые успехи в учении».</a:t>
            </a:r>
          </a:p>
          <a:p>
            <a:endParaRPr lang="ru-RU" dirty="0"/>
          </a:p>
        </p:txBody>
      </p:sp>
      <p:pic>
        <p:nvPicPr>
          <p:cNvPr id="7" name="Содержимое 6" descr="C:\Users\МБОУ СОШ №19\Desktop\17.02.2021\фото выпускной 2020\IMG-20210217-WA0025.jpg"/>
          <p:cNvPicPr>
            <a:picLocks noGrp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500034" y="2000240"/>
            <a:ext cx="4040188" cy="2884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645025" y="1357298"/>
            <a:ext cx="4041775" cy="817577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Учитель начальных классов Николаева Юлия Николаевна</a:t>
            </a:r>
            <a:r>
              <a:rPr lang="ru-RU" dirty="0" smtClean="0"/>
              <a:t> стала призером муниципального этапа профессионального конкурса «Учитель года Кубани».</a:t>
            </a:r>
          </a:p>
          <a:p>
            <a:endParaRPr lang="ru-RU" dirty="0"/>
          </a:p>
        </p:txBody>
      </p:sp>
      <p:pic>
        <p:nvPicPr>
          <p:cNvPr id="12" name="Содержимое 11" descr="C:\Users\МБОУ СОШ №19\AppData\Local\Microsoft\Windows\INetCache\Content.Word\IMG-20210215-WA0015.jpg"/>
          <p:cNvPicPr>
            <a:picLocks noGrp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286512" y="1928802"/>
            <a:ext cx="2439785" cy="3599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Содержимое 6" descr="C:\Users\МБОУ СОШ №19\Desktop\17.02.2021\фото выпускной 2020\IMG-20210217-WA0031.jpg"/>
          <p:cNvPicPr>
            <a:picLocks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57620" y="2857496"/>
            <a:ext cx="2428892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/>
              <a:t>Заведующая библиотекой </a:t>
            </a:r>
            <a:r>
              <a:rPr lang="ru-RU" sz="1800" b="1" dirty="0" err="1" smtClean="0"/>
              <a:t>Рахманина</a:t>
            </a:r>
            <a:r>
              <a:rPr lang="ru-RU" sz="1800" b="1" dirty="0" smtClean="0"/>
              <a:t> Людмила Викторовна</a:t>
            </a:r>
            <a:r>
              <a:rPr lang="ru-RU" sz="1800" dirty="0" smtClean="0"/>
              <a:t> стала победителем муниципального этапа краевого конкурса по пропаганде чтения среди учащихся.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28596" y="1285860"/>
            <a:ext cx="4068792" cy="1428759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В муниципальном этапе Всероссийской олимпиады школьников  25 учащихся стали призерами .</a:t>
            </a:r>
            <a:endParaRPr lang="ru-RU" dirty="0" smtClean="0"/>
          </a:p>
          <a:p>
            <a:r>
              <a:rPr lang="ru-RU" dirty="0"/>
              <a:t>Финалистами Всероссийского </a:t>
            </a:r>
            <a:r>
              <a:rPr lang="ru-RU" dirty="0" smtClean="0"/>
              <a:t>конкурса научно-исследовательских работ им.Д.И. Менделеева стали:  </a:t>
            </a:r>
            <a:r>
              <a:rPr lang="ru-RU" dirty="0" err="1" smtClean="0"/>
              <a:t>Леткиман</a:t>
            </a:r>
            <a:r>
              <a:rPr lang="ru-RU" dirty="0" smtClean="0"/>
              <a:t> Алина, Ивченко Мария, Крылова Юлия, руководитель Вареникова Лилия Викторовна, для награждения девочки были приглашены в Москву.</a:t>
            </a:r>
          </a:p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 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/>
              <a:t>Курдюмова</a:t>
            </a:r>
            <a:r>
              <a:rPr lang="ru-RU" dirty="0"/>
              <a:t> Екатерина</a:t>
            </a:r>
            <a:r>
              <a:rPr lang="ru-RU" dirty="0" smtClean="0"/>
              <a:t> стала финалисткой всероссийского литературного конкурса и свою награду получала в г. Москва.</a:t>
            </a:r>
          </a:p>
          <a:p>
            <a:endParaRPr lang="ru-RU" dirty="0"/>
          </a:p>
        </p:txBody>
      </p:sp>
      <p:pic>
        <p:nvPicPr>
          <p:cNvPr id="8" name="Рисунок 7" descr="C:\Users\МБОУ СОШ №19\Desktop\17.02.2021\Для Елены Алексеевны\IMG_20200209_11491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571744"/>
            <a:ext cx="4626655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C:\Users\МБОУ СОШ №19\Desktop\17.02.2021\фото выпускной к докладу главы\WhatsApp Image 2020-09-08 at 22.57.51.jpeg"/>
          <p:cNvPicPr>
            <a:picLocks noGrp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99146" y="2174875"/>
            <a:ext cx="2933532" cy="395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85720" y="285728"/>
            <a:ext cx="4040188" cy="395128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Спортивные достижения.</a:t>
            </a:r>
            <a:endParaRPr lang="ru-RU" dirty="0" smtClean="0"/>
          </a:p>
          <a:p>
            <a:r>
              <a:rPr lang="ru-RU" dirty="0" smtClean="0"/>
              <a:t>В 2020 году стали чемпионами края  по волейболу  </a:t>
            </a:r>
            <a:r>
              <a:rPr lang="ru-RU" dirty="0" err="1" smtClean="0"/>
              <a:t>Вайцель</a:t>
            </a:r>
            <a:r>
              <a:rPr lang="ru-RU" dirty="0" smtClean="0"/>
              <a:t> Илья, Герасименко Тимофей, Кондратенко Иван, Косиненко Виталий, Попов Роман.</a:t>
            </a:r>
          </a:p>
          <a:p>
            <a:r>
              <a:rPr lang="ru-RU" dirty="0" smtClean="0"/>
              <a:t>Чемпионами  </a:t>
            </a:r>
            <a:r>
              <a:rPr lang="ru-RU" dirty="0" err="1" smtClean="0"/>
              <a:t>Всекубанской</a:t>
            </a:r>
            <a:r>
              <a:rPr lang="ru-RU" dirty="0" smtClean="0"/>
              <a:t> спартакиады 2020 года стали -   Балакин Максим, Власов Никита, Дубяга Александр, Ильясов Павел, </a:t>
            </a:r>
            <a:r>
              <a:rPr lang="ru-RU" dirty="0" err="1" smtClean="0"/>
              <a:t>Кобальский</a:t>
            </a:r>
            <a:r>
              <a:rPr lang="ru-RU" dirty="0" smtClean="0"/>
              <a:t> </a:t>
            </a:r>
            <a:r>
              <a:rPr lang="ru-RU" dirty="0" err="1" smtClean="0"/>
              <a:t>Назар</a:t>
            </a:r>
            <a:r>
              <a:rPr lang="ru-RU" dirty="0" smtClean="0"/>
              <a:t>, </a:t>
            </a:r>
            <a:r>
              <a:rPr lang="ru-RU" dirty="0" err="1" smtClean="0"/>
              <a:t>Мажуга</a:t>
            </a:r>
            <a:r>
              <a:rPr lang="ru-RU" dirty="0" smtClean="0"/>
              <a:t> Данил, </a:t>
            </a:r>
            <a:r>
              <a:rPr lang="ru-RU" dirty="0" err="1" smtClean="0"/>
              <a:t>Пацук</a:t>
            </a:r>
            <a:r>
              <a:rPr lang="ru-RU" dirty="0" smtClean="0"/>
              <a:t> Дмитрий, Сушко Александр, </a:t>
            </a:r>
            <a:r>
              <a:rPr lang="ru-RU" dirty="0" err="1" smtClean="0"/>
              <a:t>Ченский</a:t>
            </a:r>
            <a:r>
              <a:rPr lang="ru-RU" dirty="0" smtClean="0"/>
              <a:t> Роман.</a:t>
            </a:r>
          </a:p>
          <a:p>
            <a:r>
              <a:rPr lang="ru-RU" dirty="0" smtClean="0"/>
              <a:t>Тренер- Куваев Василий Николаевич</a:t>
            </a:r>
            <a:endParaRPr lang="ru-RU" dirty="0"/>
          </a:p>
        </p:txBody>
      </p:sp>
      <p:pic>
        <p:nvPicPr>
          <p:cNvPr id="9" name="Содержимое 8" descr="C:\Users\МБОУ СОШ №19\Desktop\17.02.2021\фото выпускной к докладу главы\IMG-20210217-WA0042.jpg"/>
          <p:cNvPicPr>
            <a:picLocks noGrp="1"/>
          </p:cNvPicPr>
          <p:nvPr>
            <p:ph sz="quarter" idx="4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rot="16200000">
            <a:off x="4835307" y="451048"/>
            <a:ext cx="4041775" cy="356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МБОУ СОШ №19\Desktop\17.02.2021\фото выпускной к докладу главы\IMG-20210217-WA0041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1750900" y="3106829"/>
            <a:ext cx="2669905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МБДОУ детский сад </a:t>
            </a:r>
            <a:br>
              <a:rPr lang="ru-RU" sz="2400" b="1" dirty="0" smtClean="0"/>
            </a:br>
            <a:r>
              <a:rPr lang="ru-RU" sz="2400" b="1" dirty="0" smtClean="0"/>
              <a:t>комбинированного вида  № 31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28596" y="1214422"/>
            <a:ext cx="4068792" cy="960453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Воспитатель </a:t>
            </a:r>
            <a:r>
              <a:rPr lang="ru-RU" dirty="0" err="1" smtClean="0"/>
              <a:t>Веренич</a:t>
            </a:r>
            <a:r>
              <a:rPr lang="ru-RU" dirty="0" smtClean="0"/>
              <a:t> Людмила Леонидовна участвовала в конкурсе «Воспитатель года 2020». Людмила Леонидовна заняла </a:t>
            </a:r>
            <a:r>
              <a:rPr lang="en-US" dirty="0" smtClean="0"/>
              <a:t>III</a:t>
            </a:r>
            <a:r>
              <a:rPr lang="ru-RU" dirty="0" smtClean="0"/>
              <a:t> место. 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357686" y="1071546"/>
            <a:ext cx="4357718" cy="128588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dirty="0" smtClean="0"/>
              <a:t>Воспитатель детского сада № 31 Приходько Наталья Николаевна в 2020 году награждена нагрудным знаком «Почётный работник воспитания и просвещения Российской Федерации» за неиссякаемый педагогический талант и высокий профессионализм в деле воспитания детей. </a:t>
            </a:r>
          </a:p>
          <a:p>
            <a:endParaRPr lang="ru-RU" dirty="0"/>
          </a:p>
        </p:txBody>
      </p:sp>
      <p:pic>
        <p:nvPicPr>
          <p:cNvPr id="9" name="Содержимое 8" descr="C:\Users\BOSS\Desktop\IMG_9283.JPG"/>
          <p:cNvPicPr>
            <a:picLocks noGrp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2214554"/>
            <a:ext cx="235745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9" descr="C:\Users\BOSS\Desktop\IMG_9308.JPG"/>
          <p:cNvPicPr>
            <a:picLocks noGrp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29256" y="2214554"/>
            <a:ext cx="273099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ФОТО\МОЙ ДЕТСКИЙ САД\IMG_20200221_090044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57422" y="3714752"/>
            <a:ext cx="2282946" cy="290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Текст 4"/>
          <p:cNvSpPr txBox="1">
            <a:spLocks/>
          </p:cNvSpPr>
          <p:nvPr/>
        </p:nvSpPr>
        <p:spPr>
          <a:xfrm>
            <a:off x="5000628" y="5286388"/>
            <a:ext cx="4425982" cy="10318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72000" y="5500702"/>
            <a:ext cx="457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В честь 95 </a:t>
            </a:r>
            <a:r>
              <a:rPr lang="ru-RU" sz="1600" dirty="0" err="1" smtClean="0"/>
              <a:t>летия</a:t>
            </a:r>
            <a:r>
              <a:rPr lang="ru-RU" sz="1600" dirty="0" smtClean="0"/>
              <a:t> образования Славянского района  Заведующая ДОУ Подушка Валентина Павловна была удостоена почетного титула лауреата в номинации «Малая Родина».</a:t>
            </a:r>
            <a:endParaRPr lang="ru-RU" sz="16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Детская школа искусств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85720" y="1428736"/>
            <a:ext cx="4211668" cy="1071569"/>
          </a:xfrm>
        </p:spPr>
        <p:txBody>
          <a:bodyPr>
            <a:normAutofit fontScale="62500" lnSpcReduction="20000"/>
          </a:bodyPr>
          <a:lstStyle/>
          <a:p>
            <a:pPr lvl="0" algn="ctr"/>
            <a:r>
              <a:rPr lang="ru-RU" dirty="0" smtClean="0"/>
              <a:t>краевой </a:t>
            </a:r>
            <a:r>
              <a:rPr lang="ru-RU" dirty="0" err="1" smtClean="0"/>
              <a:t>онлайн-конкурс</a:t>
            </a:r>
            <a:r>
              <a:rPr lang="ru-RU" dirty="0" smtClean="0"/>
              <a:t> чтецов, посвященный 75-летию Победы. Дипломы получили: Глущенко Татьяна, Гончарова Виктория, Елизаров Сергей, Крылова Юлия, Тимченко Мария.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3439" y="1285860"/>
            <a:ext cx="4043362" cy="889015"/>
          </a:xfrm>
        </p:spPr>
        <p:txBody>
          <a:bodyPr>
            <a:normAutofit fontScale="62500" lnSpcReduction="20000"/>
          </a:bodyPr>
          <a:lstStyle/>
          <a:p>
            <a:pPr lvl="0" algn="ctr"/>
            <a:r>
              <a:rPr lang="ru-RU" dirty="0" smtClean="0"/>
              <a:t>Краевой </a:t>
            </a:r>
            <a:r>
              <a:rPr lang="ru-RU" dirty="0" err="1" smtClean="0"/>
              <a:t>онлайн-конкурс</a:t>
            </a:r>
            <a:r>
              <a:rPr lang="ru-RU" dirty="0" smtClean="0"/>
              <a:t> патриотической песни «Это наша Победа» Дипломы: </a:t>
            </a:r>
            <a:r>
              <a:rPr lang="ru-RU" dirty="0" err="1" smtClean="0"/>
              <a:t>Гузиенко</a:t>
            </a:r>
            <a:r>
              <a:rPr lang="ru-RU" dirty="0" smtClean="0"/>
              <a:t> Елизавета, Шевцова Ангелина и Шевцова Наталья Леонидовна (личное участие). </a:t>
            </a:r>
          </a:p>
          <a:p>
            <a:endParaRPr lang="ru-RU" dirty="0"/>
          </a:p>
        </p:txBody>
      </p:sp>
      <p:pic>
        <p:nvPicPr>
          <p:cNvPr id="62466" name="Picture 2" descr="F:\Презент\Информация о ДШИ\ФОТО\DSC095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28662" y="2714620"/>
            <a:ext cx="4040188" cy="2684685"/>
          </a:xfrm>
          <a:prstGeom prst="rect">
            <a:avLst/>
          </a:prstGeom>
          <a:noFill/>
        </p:spPr>
      </p:pic>
      <p:pic>
        <p:nvPicPr>
          <p:cNvPr id="62468" name="Picture 4" descr="F:\Презент\Информация о ДШИ\ФОТО\IMG_06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2071678"/>
            <a:ext cx="4041775" cy="2694517"/>
          </a:xfrm>
          <a:prstGeom prst="rect">
            <a:avLst/>
          </a:prstGeom>
          <a:noFill/>
        </p:spPr>
      </p:pic>
      <p:pic>
        <p:nvPicPr>
          <p:cNvPr id="14" name="Picture 2" descr="F:\Презент\Информация о ДШИ\ФОТО\IMG_352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4164541"/>
            <a:ext cx="4040188" cy="26934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357166"/>
            <a:ext cx="8358246" cy="181770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pPr algn="ctr"/>
            <a:r>
              <a:rPr lang="ru-RU" sz="1700" dirty="0" smtClean="0"/>
              <a:t>районный </a:t>
            </a:r>
            <a:r>
              <a:rPr lang="ru-RU" sz="1700" dirty="0" err="1" smtClean="0"/>
              <a:t>онлайн-фестиваль</a:t>
            </a:r>
            <a:r>
              <a:rPr lang="ru-RU" sz="1700" dirty="0" smtClean="0"/>
              <a:t> «Песни о войне», диплом – Савина Вероника</a:t>
            </a:r>
          </a:p>
          <a:p>
            <a:pPr algn="ctr"/>
            <a:r>
              <a:rPr lang="ru-RU" sz="1700" dirty="0" smtClean="0"/>
              <a:t>Преподаватель Кулешова Светлана Юрьевна, отделение музыкального искусства – районный </a:t>
            </a:r>
            <a:r>
              <a:rPr lang="ru-RU" sz="1700" dirty="0" err="1" smtClean="0"/>
              <a:t>онлайн-фестиваль</a:t>
            </a:r>
            <a:r>
              <a:rPr lang="ru-RU" sz="1700" dirty="0" smtClean="0"/>
              <a:t> «Песни о войне», диплом (личное участие).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5538" name="Picture 2" descr="F:\Презент\Информация о ДШИ\ФОТО\IMG_94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1571612"/>
            <a:ext cx="4040188" cy="3116855"/>
          </a:xfrm>
          <a:prstGeom prst="rect">
            <a:avLst/>
          </a:prstGeom>
          <a:noFill/>
        </p:spPr>
      </p:pic>
      <p:pic>
        <p:nvPicPr>
          <p:cNvPr id="65539" name="Picture 3" descr="F:\Презент\Информация о ДШИ\ФОТО\IMG_943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714488"/>
            <a:ext cx="4041775" cy="2694517"/>
          </a:xfrm>
          <a:prstGeom prst="rect">
            <a:avLst/>
          </a:prstGeom>
          <a:noFill/>
        </p:spPr>
      </p:pic>
      <p:pic>
        <p:nvPicPr>
          <p:cNvPr id="9" name="Picture 2" descr="F:\Презент\Информация о ДШИ\ФОТО\IMG_938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596" y="4164541"/>
            <a:ext cx="4040188" cy="2693459"/>
          </a:xfrm>
          <a:prstGeom prst="rect">
            <a:avLst/>
          </a:prstGeom>
          <a:noFill/>
        </p:spPr>
      </p:pic>
      <p:pic>
        <p:nvPicPr>
          <p:cNvPr id="10" name="Picture 3" descr="F:\Презент\Информация о ДШИ\ФОТО\IMG_1039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57752" y="3929066"/>
            <a:ext cx="4041775" cy="26945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714356"/>
            <a:ext cx="4067204" cy="5411807"/>
          </a:xfrm>
        </p:spPr>
        <p:txBody>
          <a:bodyPr>
            <a:normAutofit fontScale="55000" lnSpcReduction="20000"/>
          </a:bodyPr>
          <a:lstStyle/>
          <a:p>
            <a:r>
              <a:rPr lang="ru-RU" sz="3300" b="1" dirty="0"/>
              <a:t>35 предвыборных сходов</a:t>
            </a:r>
            <a:r>
              <a:rPr lang="ru-RU" sz="3300" dirty="0"/>
              <a:t> граждан ;</a:t>
            </a:r>
          </a:p>
          <a:p>
            <a:r>
              <a:rPr lang="ru-RU" sz="3300" b="1" dirty="0"/>
              <a:t>2 схода в х. Коржевский и х. Шапарской</a:t>
            </a:r>
            <a:r>
              <a:rPr lang="ru-RU" sz="3300" dirty="0"/>
              <a:t> с участием главы муниципального образования Славянский район Романа Ивановича </a:t>
            </a:r>
            <a:r>
              <a:rPr lang="ru-RU" sz="3300" dirty="0" err="1"/>
              <a:t>Синяговского</a:t>
            </a:r>
            <a:r>
              <a:rPr lang="ru-RU" sz="3300" dirty="0"/>
              <a:t>.</a:t>
            </a:r>
          </a:p>
          <a:p>
            <a:r>
              <a:rPr lang="ru-RU" sz="3300" b="1" dirty="0"/>
              <a:t>6 приемов депутатом Совета</a:t>
            </a:r>
            <a:r>
              <a:rPr lang="ru-RU" sz="3300" dirty="0"/>
              <a:t> муниципального образования Славянский район по </a:t>
            </a:r>
            <a:r>
              <a:rPr lang="ru-RU" sz="3300" dirty="0" err="1"/>
              <a:t>Коржевскому</a:t>
            </a:r>
            <a:r>
              <a:rPr lang="ru-RU" sz="3300" dirty="0"/>
              <a:t> одномандатному округу № 15 Еленой Алексеевной </a:t>
            </a:r>
            <a:r>
              <a:rPr lang="ru-RU" sz="3300" dirty="0" err="1"/>
              <a:t>Князьковой</a:t>
            </a:r>
            <a:r>
              <a:rPr lang="ru-RU" sz="3300" dirty="0"/>
              <a:t>.</a:t>
            </a:r>
          </a:p>
          <a:p>
            <a:r>
              <a:rPr lang="ru-RU" sz="3300" b="1" dirty="0"/>
              <a:t>12 приемов депутатами Совета</a:t>
            </a:r>
            <a:r>
              <a:rPr lang="ru-RU" sz="3300" dirty="0"/>
              <a:t> Коржевского сельского поселения</a:t>
            </a:r>
          </a:p>
          <a:p>
            <a:r>
              <a:rPr lang="ru-RU" sz="3300" dirty="0"/>
              <a:t>Также проводились точечные сходы граждан по улицам и многоквартирным домам по устным заявлениям граждан в решении актуальных  и спорных вопросов -</a:t>
            </a:r>
            <a:r>
              <a:rPr lang="ru-RU" sz="3300" b="1" dirty="0"/>
              <a:t>11 </a:t>
            </a:r>
            <a:endParaRPr lang="ru-RU" sz="3300" dirty="0"/>
          </a:p>
          <a:p>
            <a:endParaRPr lang="ru-RU" dirty="0"/>
          </a:p>
        </p:txBody>
      </p:sp>
      <p:pic>
        <p:nvPicPr>
          <p:cNvPr id="45057" name="Picture 1" descr="F:\Фото Озивская Голосование сходы\05.09.Фестивальная 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6314" y="500042"/>
            <a:ext cx="4038600" cy="3028950"/>
          </a:xfrm>
          <a:prstGeom prst="rect">
            <a:avLst/>
          </a:prstGeom>
          <a:noFill/>
        </p:spPr>
      </p:pic>
      <p:pic>
        <p:nvPicPr>
          <p:cNvPr id="7" name="Picture 2" descr="F:\Фото Озивская Голосование сходы\28.08.2020 Октябрьская 21 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4" y="3643314"/>
            <a:ext cx="4038600" cy="3020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Отделение социального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обслуживания на дому № 12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214422"/>
            <a:ext cx="3995766" cy="4911741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/>
              <a:t>Для реализации краевого конкурса «Уют, творчество» - проводится оформление и озеленение кабинета, заседания клуба по интересам граждан «Мы не одиноки». Участие в организации проведения культурно значимых мероприятий, в благотворительной акции «Вторые руки»,  участие в содействии по организации волонтерского движения по оказанию помощи получателей социальных услуг, поздравление с днями рождениями и юбилеями получателей социальных услуг.</a:t>
            </a:r>
          </a:p>
          <a:p>
            <a:endParaRPr lang="ru-RU" dirty="0"/>
          </a:p>
        </p:txBody>
      </p:sp>
      <p:pic>
        <p:nvPicPr>
          <p:cNvPr id="8" name="Picture 3" descr="F:\Презент\ОСО 12\2227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8200" y="2214554"/>
            <a:ext cx="4038600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:\Презент\ОСО 12\222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29256" y="357166"/>
            <a:ext cx="3394472" cy="4525963"/>
          </a:xfrm>
          <a:prstGeom prst="rect">
            <a:avLst/>
          </a:prstGeom>
          <a:noFill/>
        </p:spPr>
      </p:pic>
      <p:pic>
        <p:nvPicPr>
          <p:cNvPr id="10" name="Picture 2" descr="F:\Презент\ОСО 12\2225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14290"/>
            <a:ext cx="3355752" cy="4525963"/>
          </a:xfrm>
          <a:prstGeom prst="rect">
            <a:avLst/>
          </a:prstGeom>
          <a:noFill/>
        </p:spPr>
      </p:pic>
      <p:pic>
        <p:nvPicPr>
          <p:cNvPr id="11" name="Picture 2" descr="F:\Презент\ОСО 12\2224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3108" y="3500438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7686700" cy="1011222"/>
          </a:xfrm>
        </p:spPr>
        <p:txBody>
          <a:bodyPr>
            <a:normAutofit/>
          </a:bodyPr>
          <a:lstStyle/>
          <a:p>
            <a:r>
              <a:rPr lang="ru-RU" sz="2400" b="1" dirty="0"/>
              <a:t>Ордынской врачебной амбулаторией </a:t>
            </a:r>
            <a:endParaRPr lang="ru-RU" sz="2400" dirty="0"/>
          </a:p>
        </p:txBody>
      </p:sp>
      <p:pic>
        <p:nvPicPr>
          <p:cNvPr id="6" name="Picture 4" descr="F:\Амбулатория\IMG_20200303_115000_HD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000108"/>
            <a:ext cx="2912266" cy="3883021"/>
          </a:xfrm>
          <a:prstGeom prst="rect">
            <a:avLst/>
          </a:prstGeom>
          <a:noFill/>
        </p:spPr>
      </p:pic>
      <p:pic>
        <p:nvPicPr>
          <p:cNvPr id="8" name="Picture 2" descr="F:\Фото Озивская Голосование сходы\IMG_20201230_091056_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28" y="3791341"/>
            <a:ext cx="4088879" cy="3066659"/>
          </a:xfrm>
          <a:prstGeom prst="rect">
            <a:avLst/>
          </a:prstGeom>
          <a:noFill/>
        </p:spPr>
      </p:pic>
      <p:pic>
        <p:nvPicPr>
          <p:cNvPr id="9" name="Picture 2" descr="F:\Амбулатория\IMG_20200303_115627_HDR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00496" y="928670"/>
            <a:ext cx="2805127" cy="3740169"/>
          </a:xfrm>
          <a:prstGeom prst="rect">
            <a:avLst/>
          </a:prstGeom>
          <a:noFill/>
        </p:spPr>
      </p:pic>
      <p:pic>
        <p:nvPicPr>
          <p:cNvPr id="10" name="Picture 3" descr="F:\Амбулатория\IMG_20200303_115840_HDR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57950" y="3286124"/>
            <a:ext cx="2590795" cy="3454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Свято-Тихоновский</a:t>
            </a:r>
            <a:r>
              <a:rPr lang="ru-RU" b="1" dirty="0" smtClean="0"/>
              <a:t> Храм </a:t>
            </a:r>
            <a:endParaRPr lang="ru-RU" dirty="0"/>
          </a:p>
        </p:txBody>
      </p:sp>
      <p:pic>
        <p:nvPicPr>
          <p:cNvPr id="7170" name="Picture 2" descr="C:\Documents and Settings\Пользователь\Рабочий стол\IMG-20210302-WA00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3504" y="1285860"/>
            <a:ext cx="2545854" cy="4525963"/>
          </a:xfrm>
          <a:prstGeom prst="rect">
            <a:avLst/>
          </a:prstGeom>
          <a:noFill/>
        </p:spPr>
      </p:pic>
      <p:pic>
        <p:nvPicPr>
          <p:cNvPr id="7171" name="Picture 3" descr="C:\Documents and Settings\Пользователь\Рабочий стол\IMG_20191009_08091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 rot="5400000">
            <a:off x="-169096" y="2240742"/>
            <a:ext cx="4038600" cy="2271713"/>
          </a:xfrm>
          <a:prstGeom prst="rect">
            <a:avLst/>
          </a:prstGeom>
          <a:noFill/>
        </p:spPr>
      </p:pic>
      <p:pic>
        <p:nvPicPr>
          <p:cNvPr id="8" name="Picture 2" descr="C:\Documents and Settings\Пользователь\Рабочий стол\IMG_20191009_10111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57422" y="4000504"/>
            <a:ext cx="4038600" cy="22717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186766" cy="5411807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/>
              <a:t>Выражаем благодарность за поддержку</a:t>
            </a:r>
            <a:r>
              <a:rPr lang="ru-RU" dirty="0"/>
              <a:t>:</a:t>
            </a:r>
          </a:p>
          <a:p>
            <a:r>
              <a:rPr lang="ru-RU" dirty="0"/>
              <a:t>Депутату Государственной Думы Российской Федерации Демченко Ивану Ивановичу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Депутату Законодательного собрания Краснодарского края Виктору Васильевичу </a:t>
            </a:r>
            <a:r>
              <a:rPr lang="ru-RU" dirty="0" err="1"/>
              <a:t>Чернявскому</a:t>
            </a:r>
            <a:r>
              <a:rPr lang="ru-RU" dirty="0"/>
              <a:t>, 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Главе муниципального образования Славянский район Роману Ивановичу </a:t>
            </a:r>
            <a:r>
              <a:rPr lang="ru-RU" dirty="0" err="1"/>
              <a:t>Синяговскому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Проблемы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8043890" cy="5268931"/>
          </a:xfrm>
        </p:spPr>
        <p:txBody>
          <a:bodyPr/>
          <a:lstStyle/>
          <a:p>
            <a:pPr lvl="0"/>
            <a:r>
              <a:rPr lang="ru-RU" dirty="0"/>
              <a:t>Сбор налогов</a:t>
            </a:r>
          </a:p>
          <a:p>
            <a:pPr lvl="0"/>
            <a:r>
              <a:rPr lang="ru-RU" dirty="0"/>
              <a:t>Заключение договоров на вывоз ТКО</a:t>
            </a:r>
          </a:p>
          <a:p>
            <a:pPr lvl="0"/>
            <a:r>
              <a:rPr lang="ru-RU" dirty="0"/>
              <a:t>Проезд транзитного транспорта в летнее время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2500298" y="2848763"/>
            <a:ext cx="6186502" cy="3294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3" y="571479"/>
            <a:ext cx="8039128" cy="609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357166"/>
            <a:ext cx="8258204" cy="5768997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/>
              <a:t>Задачи на 2021 год</a:t>
            </a:r>
            <a:r>
              <a:rPr lang="ru-RU" dirty="0"/>
              <a:t>:</a:t>
            </a:r>
          </a:p>
          <a:p>
            <a:r>
              <a:rPr lang="ru-RU" dirty="0"/>
              <a:t>Продолжаем участие в краевой программе «Ремонт автомобильных дорог общего пользования местного значения» (ул.Октябрьская, ул.Комсомольская)</a:t>
            </a:r>
          </a:p>
          <a:p>
            <a:r>
              <a:rPr lang="ru-RU" dirty="0"/>
              <a:t>- асфальтирование дорог, тротуаров (ул.Октябрьская, продолжение-200м, ул.Октябрьская от Д/сада, до ул.Крайняя, от ул.Юбилейная, до ул.Кубанская);</a:t>
            </a:r>
          </a:p>
          <a:p>
            <a:r>
              <a:rPr lang="ru-RU" dirty="0"/>
              <a:t>- замена водопроводных сетей и канализационных сетей;</a:t>
            </a:r>
          </a:p>
          <a:p>
            <a:r>
              <a:rPr lang="ru-RU" dirty="0"/>
              <a:t>- по программе «Развитие сельских территорий» ремонт спортивной площадки;</a:t>
            </a:r>
          </a:p>
          <a:p>
            <a:r>
              <a:rPr lang="ru-RU" dirty="0"/>
              <a:t>- устройство велодорожки (участие в конкурсе «Инициативное </a:t>
            </a:r>
            <a:r>
              <a:rPr lang="ru-RU" dirty="0" err="1"/>
              <a:t>бюджетирование</a:t>
            </a:r>
            <a:r>
              <a:rPr lang="ru-RU" dirty="0"/>
              <a:t>»).</a:t>
            </a: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71481"/>
            <a:ext cx="8115328" cy="3143271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ru-RU" sz="6600" b="1" dirty="0" smtClean="0"/>
          </a:p>
          <a:p>
            <a:pPr algn="ctr">
              <a:buNone/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357158" y="714356"/>
            <a:ext cx="4038600" cy="4525963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1 июля  2020</a:t>
            </a:r>
            <a:r>
              <a:rPr lang="ru-RU" dirty="0" smtClean="0"/>
              <a:t> </a:t>
            </a:r>
            <a:r>
              <a:rPr lang="ru-RU" b="1" dirty="0" smtClean="0"/>
              <a:t>состоялось Общероссийское голосование </a:t>
            </a:r>
            <a:r>
              <a:rPr lang="ru-RU" dirty="0" smtClean="0"/>
              <a:t>по вопросу одобрения изменений в Конституцию Российской Федерации </a:t>
            </a:r>
          </a:p>
          <a:p>
            <a:pPr>
              <a:buNone/>
            </a:pPr>
            <a:r>
              <a:rPr lang="ru-RU" dirty="0" smtClean="0"/>
              <a:t>         Явка избирателей составила  </a:t>
            </a:r>
            <a:r>
              <a:rPr lang="ru-RU" b="1" dirty="0" smtClean="0"/>
              <a:t>91%.</a:t>
            </a:r>
            <a:endParaRPr lang="ru-RU" dirty="0" smtClean="0"/>
          </a:p>
          <a:p>
            <a:r>
              <a:rPr lang="ru-RU" b="1" dirty="0" smtClean="0"/>
              <a:t>        13 сентября 2020 года </a:t>
            </a:r>
            <a:r>
              <a:rPr lang="ru-RU" dirty="0" smtClean="0"/>
              <a:t>состоялись Выборы губернатора Краснодарского края, депутатов Совета муниципального образования Славянский район седьмого созыва, главы Коржевского сельского поселения  Славянского района  </a:t>
            </a:r>
          </a:p>
          <a:p>
            <a:pPr>
              <a:buNone/>
            </a:pPr>
            <a:r>
              <a:rPr lang="ru-RU" dirty="0" smtClean="0"/>
              <a:t>       Явка избирателей составила </a:t>
            </a:r>
            <a:r>
              <a:rPr lang="ru-RU" b="1" dirty="0" smtClean="0"/>
              <a:t>92%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9" name="Picture 2" descr="F:\Фото Озивская Голосование сходы\IMG-20200627-WA00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57752" y="1857364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Предоставление муниципальных услуг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 2020 год администрацией оказано населению более 1800 муниципальных государственных услуг, из них 1532 физическим лицам, 270 юридическим. В том числе  16701 различных справок, 34 выписки из </a:t>
            </a:r>
            <a:r>
              <a:rPr lang="ru-RU" dirty="0" err="1"/>
              <a:t>похозяйственных</a:t>
            </a:r>
            <a:r>
              <a:rPr lang="ru-RU" dirty="0"/>
              <a:t> книг, присвоение и аннулирование адресов - 66 услуг, разрешений на разрытие – 21.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72230"/>
          </a:xfrm>
        </p:spPr>
        <p:txBody>
          <a:bodyPr>
            <a:noAutofit/>
          </a:bodyPr>
          <a:lstStyle/>
          <a:p>
            <a:r>
              <a:rPr lang="ru-RU" sz="1600" dirty="0"/>
              <a:t>1.О внесении изменений в решение 4 сессии Совета Коржевского сельского поселения четвертого созыва от 17 декабря 2019 года №1 «О бюджете муниципального образования Коржевское сельское поселение на 2020 года»</a:t>
            </a:r>
          </a:p>
          <a:p>
            <a:r>
              <a:rPr lang="ru-RU" sz="1600" dirty="0"/>
              <a:t>2.Об итогах конкурса «Лучший орган территориального общественного самоуправления»</a:t>
            </a:r>
          </a:p>
          <a:p>
            <a:r>
              <a:rPr lang="ru-RU" sz="1600" dirty="0"/>
              <a:t>3.О внесении изменений в решение Совета Коржевского сельского поселения четвертого созыва от 29 октября 2013 года №1 «О создании муниципального дорожного фонда в Коржевском сельском поселении и утверждении порядка формирования и использования бюджетных ассигнований муниципального дорожного фонда</a:t>
            </a:r>
          </a:p>
          <a:p>
            <a:r>
              <a:rPr lang="ru-RU" sz="1600" dirty="0"/>
              <a:t>4. Об утверждении тарифов для оказания платных услуг МКУ «Общественно-социальный центр Коржевский»</a:t>
            </a:r>
          </a:p>
          <a:p>
            <a:r>
              <a:rPr lang="ru-RU" sz="1600" dirty="0"/>
              <a:t>5.О создании административной комиссии Коржевского сельского поселения»</a:t>
            </a:r>
          </a:p>
          <a:p>
            <a:r>
              <a:rPr lang="ru-RU" sz="1600" dirty="0"/>
              <a:t>6.О ежегодном отчете главы Коржевского сельского поселения о результатах своей деятельности и деятельности администрации Коржевского сельского поселения за 2019 год</a:t>
            </a:r>
          </a:p>
          <a:p>
            <a:r>
              <a:rPr lang="ru-RU" sz="1600" dirty="0"/>
              <a:t>7.Об утверждении отчета по исполнению бюджета Коржевского сельского поселения</a:t>
            </a:r>
          </a:p>
          <a:p>
            <a:r>
              <a:rPr lang="ru-RU" sz="1600" dirty="0"/>
              <a:t>8.О порядке проведения конкурса на замещение должностей муниципальной службы в администрации Коржевского сельского поселения</a:t>
            </a:r>
          </a:p>
          <a:p>
            <a:r>
              <a:rPr lang="ru-RU" sz="1600" dirty="0"/>
              <a:t> </a:t>
            </a:r>
            <a:r>
              <a:rPr lang="ru-RU" sz="1600" dirty="0" smtClean="0"/>
              <a:t>9</a:t>
            </a:r>
            <a:r>
              <a:rPr lang="ru-RU" sz="1600" dirty="0"/>
              <a:t>. О внесении изменений в решение Совета Коржевского сельского поселения четвертого созыва от 31 мая 2019 года №3 «Об утверждении Положения о порядке владения, пользования и распоряжения муниципальной собственностью Коржевского сельского поселения». 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554683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/>
              <a:t>10. О внесении изменений в решение Совета Коржевского сельского поселения четвертого созыва от 30 сентября 2013 года №1 «Об утверждении Положения о бюджетном процессе в Коржевском сельском поселении».</a:t>
            </a:r>
          </a:p>
          <a:p>
            <a:r>
              <a:rPr lang="ru-RU" dirty="0" smtClean="0"/>
              <a:t>11.О назначении выборов главы Коржевского сельского поселения</a:t>
            </a:r>
          </a:p>
          <a:p>
            <a:r>
              <a:rPr lang="ru-RU" dirty="0" smtClean="0"/>
              <a:t>12.О вступлении в должность главы Коржевского сельского поселения</a:t>
            </a:r>
          </a:p>
          <a:p>
            <a:r>
              <a:rPr lang="ru-RU" dirty="0" smtClean="0"/>
              <a:t>13. О передаче полномочий МО Славянский район по решению вопросов местного значения в части принятия в соответствии с гражданским законодательство РФ решения о сносе самовольной постройки или приведения в соответствие с установленными требованиями .</a:t>
            </a:r>
          </a:p>
          <a:p>
            <a:r>
              <a:rPr lang="ru-RU" dirty="0" smtClean="0"/>
              <a:t>14.О внесении изменений в решение Совета от 31.10.2016 года № 4 «О  налоге на имущество физических лиц».</a:t>
            </a:r>
          </a:p>
          <a:p>
            <a:r>
              <a:rPr lang="ru-RU" dirty="0" smtClean="0"/>
              <a:t>15. О передаче полномочий Коржевского СП  МО Славянский район в области торговой деятельности.</a:t>
            </a:r>
          </a:p>
          <a:p>
            <a:r>
              <a:rPr lang="ru-RU" dirty="0" smtClean="0"/>
              <a:t>16.О передаче полномочий контрольно-счетного органа поселения  по осуществлению внешнего муниципального финансового контроля контрольно-счетной палате муниципального образования Славянский район</a:t>
            </a:r>
          </a:p>
          <a:p>
            <a:r>
              <a:rPr lang="ru-RU" dirty="0" smtClean="0"/>
              <a:t>17.О передаче МО Славянский район полномочий по организации теплоснабжения в границах Коржевского сельского поселения Славянского района</a:t>
            </a:r>
          </a:p>
          <a:p>
            <a:r>
              <a:rPr lang="ru-RU" dirty="0" smtClean="0"/>
              <a:t>18. О передаче полномочий по осуществлению внутреннего муниципального контроля</a:t>
            </a:r>
          </a:p>
          <a:p>
            <a:r>
              <a:rPr lang="ru-RU" dirty="0" smtClean="0"/>
              <a:t>19. О выполнении  индикативном плане социально -экономического развития </a:t>
            </a:r>
          </a:p>
          <a:p>
            <a:r>
              <a:rPr lang="ru-RU" dirty="0" smtClean="0"/>
              <a:t>Коржевского сельского поселения Славянского района за 2019 год </a:t>
            </a:r>
          </a:p>
          <a:p>
            <a:r>
              <a:rPr lang="ru-RU" dirty="0" smtClean="0"/>
              <a:t>20.О бюджете Коржевского сельского поселения Славянского района на 2021 год</a:t>
            </a:r>
          </a:p>
          <a:p>
            <a:r>
              <a:rPr lang="ru-RU" dirty="0" smtClean="0"/>
              <a:t>21.О плане работы Совета Коржевского сельского поселения Славянского района на 2021 год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2418</Words>
  <Application>Microsoft Office PowerPoint</Application>
  <PresentationFormat>Экран (4:3)</PresentationFormat>
  <Paragraphs>283</Paragraphs>
  <Slides>58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Тема Office</vt:lpstr>
      <vt:lpstr>Расширенная сессия  Совета Коржевского сельского поселения 03 марта 2021 г.</vt:lpstr>
      <vt:lpstr>Слайд 2</vt:lpstr>
      <vt:lpstr>Слайд 3</vt:lpstr>
      <vt:lpstr>Слайд 4</vt:lpstr>
      <vt:lpstr>Слайд 5</vt:lpstr>
      <vt:lpstr>Слайд 6</vt:lpstr>
      <vt:lpstr>Предоставление муниципальных услуг</vt:lpstr>
      <vt:lpstr>Слайд 8</vt:lpstr>
      <vt:lpstr>Слайд 9</vt:lpstr>
      <vt:lpstr> Об исполнении бюджета Коржевского сельского поселения за 2020 год  </vt:lpstr>
      <vt:lpstr>Слайд 11</vt:lpstr>
      <vt:lpstr>Слайд 12</vt:lpstr>
      <vt:lpstr>Слайд 13</vt:lpstr>
      <vt:lpstr>Землеустройство, развитие малого и среднего бизнеса в Коржевском сельском поселении </vt:lpstr>
      <vt:lpstr>Слайд 15</vt:lpstr>
      <vt:lpstr>Слайд 16</vt:lpstr>
      <vt:lpstr>На возмещение затрат граждан, ведущих личное подсобное хозяйство на территории Краснодарского края предусмотрены субсидии : на возмещение затрат по ведению ЛПХ: (на строительство теплиц для ведения овощеводства защищённого грунта, на покупку молодняка кроликов и птиц – гусей, индюков). </vt:lpstr>
      <vt:lpstr>Благоустройство и жизнедеятельность поселения</vt:lpstr>
      <vt:lpstr>Слайд 19</vt:lpstr>
      <vt:lpstr>Слайд 20</vt:lpstr>
      <vt:lpstr>парк «Центральный»</vt:lpstr>
      <vt:lpstr>Слайд 22</vt:lpstr>
      <vt:lpstr>Слайд 23</vt:lpstr>
      <vt:lpstr>Слайд 24</vt:lpstr>
      <vt:lpstr>Номинация «Лучший благоустроенный двор»</vt:lpstr>
      <vt:lpstr>Предприятия МУП «Теплокомплекс» и  ООО «Жилкомуслуги»</vt:lpstr>
      <vt:lpstr>Социальная сфера</vt:lpstr>
      <vt:lpstr>Слайд 28</vt:lpstr>
      <vt:lpstr>Слайд 29</vt:lpstr>
      <vt:lpstr>Слайд 30</vt:lpstr>
      <vt:lpstr>Озивская Юлия Сергеевна</vt:lpstr>
      <vt:lpstr> Безопасность населения   </vt:lpstr>
      <vt:lpstr>Воинский учет </vt:lpstr>
      <vt:lpstr>Молодежь</vt:lpstr>
      <vt:lpstr>Слайд 35</vt:lpstr>
      <vt:lpstr>Спорт</vt:lpstr>
      <vt:lpstr>  МКУК СДК «Коржевский»   </vt:lpstr>
      <vt:lpstr>Слайд 38</vt:lpstr>
      <vt:lpstr>Слайд 39</vt:lpstr>
      <vt:lpstr>Слайд 40</vt:lpstr>
      <vt:lpstr>Слайд 41</vt:lpstr>
      <vt:lpstr>Слайд 42</vt:lpstr>
      <vt:lpstr>Слайд 43</vt:lpstr>
      <vt:lpstr>МБОУ СОШ №19</vt:lpstr>
      <vt:lpstr>Заведующая библиотекой Рахманина Людмила Викторовна стала победителем муниципального этапа краевого конкурса по пропаганде чтения среди учащихся. </vt:lpstr>
      <vt:lpstr>Слайд 46</vt:lpstr>
      <vt:lpstr>МБДОУ детский сад  комбинированного вида  № 31 </vt:lpstr>
      <vt:lpstr>Детская школа искусств</vt:lpstr>
      <vt:lpstr>Слайд 49</vt:lpstr>
      <vt:lpstr>Отделение социального обслуживания на дому № 12 </vt:lpstr>
      <vt:lpstr>Слайд 51</vt:lpstr>
      <vt:lpstr>Ордынской врачебной амбулаторией </vt:lpstr>
      <vt:lpstr>Свято-Тихоновский Храм </vt:lpstr>
      <vt:lpstr>Слайд 54</vt:lpstr>
      <vt:lpstr>Проблемы </vt:lpstr>
      <vt:lpstr>Слайд 56</vt:lpstr>
      <vt:lpstr>Слайд 57</vt:lpstr>
      <vt:lpstr>Слайд 58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Расширенная сессия  Совета Коржевского сельского поселения 03 марта 2021 г.</dc:title>
  <dc:creator>Пользователь</dc:creator>
  <cp:lastModifiedBy>Пользователь Windows</cp:lastModifiedBy>
  <cp:revision>33</cp:revision>
  <dcterms:created xsi:type="dcterms:W3CDTF">2021-03-02T11:12:14Z</dcterms:created>
  <dcterms:modified xsi:type="dcterms:W3CDTF">2022-03-25T06:34:52Z</dcterms:modified>
</cp:coreProperties>
</file>