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311" r:id="rId19"/>
    <p:sldId id="273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313" r:id="rId29"/>
    <p:sldId id="289" r:id="rId30"/>
    <p:sldId id="284" r:id="rId31"/>
    <p:sldId id="288" r:id="rId32"/>
    <p:sldId id="291" r:id="rId33"/>
    <p:sldId id="290" r:id="rId34"/>
    <p:sldId id="285" r:id="rId35"/>
    <p:sldId id="312" r:id="rId36"/>
    <p:sldId id="28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5" r:id="rId46"/>
    <p:sldId id="316" r:id="rId47"/>
    <p:sldId id="317" r:id="rId48"/>
    <p:sldId id="314" r:id="rId49"/>
    <p:sldId id="302" r:id="rId50"/>
    <p:sldId id="303" r:id="rId51"/>
    <p:sldId id="304" r:id="rId52"/>
    <p:sldId id="318" r:id="rId53"/>
    <p:sldId id="320" r:id="rId54"/>
    <p:sldId id="321" r:id="rId55"/>
    <p:sldId id="319" r:id="rId56"/>
    <p:sldId id="322" r:id="rId57"/>
    <p:sldId id="323" r:id="rId58"/>
    <p:sldId id="324" r:id="rId59"/>
    <p:sldId id="305" r:id="rId60"/>
    <p:sldId id="306" r:id="rId61"/>
    <p:sldId id="325" r:id="rId62"/>
    <p:sldId id="326" r:id="rId63"/>
    <p:sldId id="327" r:id="rId64"/>
    <p:sldId id="308" r:id="rId65"/>
    <p:sldId id="328" r:id="rId66"/>
    <p:sldId id="309" r:id="rId67"/>
    <p:sldId id="310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0184-DFB7-4874-A4D5-22520863609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7743852" cy="2814656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Расширенная сессия </a:t>
            </a:r>
            <a:br>
              <a:rPr lang="ru-RU" dirty="0" smtClean="0"/>
            </a:br>
            <a:r>
              <a:rPr lang="ru-RU" dirty="0" smtClean="0"/>
              <a:t>Совета Коржевского сельского поселения</a:t>
            </a:r>
            <a:br>
              <a:rPr lang="ru-RU" dirty="0" smtClean="0"/>
            </a:br>
            <a:r>
              <a:rPr lang="ru-RU" dirty="0" smtClean="0"/>
              <a:t>04 марта 2022 г.</a:t>
            </a:r>
            <a:endParaRPr lang="ru-RU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929066"/>
            <a:ext cx="1670651" cy="185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1. Налоговые и неналоговые доходы</a:t>
            </a:r>
            <a:r>
              <a:rPr lang="ru-RU" b="1" i="1" dirty="0"/>
              <a:t> – 12 млн. 802 тыс.руб.или 41,8 % от общих поступлений</a:t>
            </a:r>
            <a:r>
              <a:rPr lang="ru-RU" i="1" dirty="0"/>
              <a:t>, в том числе:</a:t>
            </a:r>
            <a:endParaRPr lang="ru-RU" dirty="0"/>
          </a:p>
          <a:p>
            <a:r>
              <a:rPr lang="ru-RU" dirty="0"/>
              <a:t>- доходы от уплаты акцизов – 2 млн. 148 тыс.руб.или 7,0% от общих доходов;</a:t>
            </a:r>
          </a:p>
          <a:p>
            <a:r>
              <a:rPr lang="ru-RU" dirty="0"/>
              <a:t>      - налог на доходы физических лиц - 2 млн. 927 тыс. руб. или 9,6 от  общих доходов;</a:t>
            </a:r>
          </a:p>
          <a:p>
            <a:r>
              <a:rPr lang="ru-RU" dirty="0"/>
              <a:t>      - налог на имущество физических лиц – 1 млн. 606 тыс. руб. или 5,2% от  общих доходов;</a:t>
            </a:r>
          </a:p>
          <a:p>
            <a:r>
              <a:rPr lang="ru-RU" dirty="0"/>
              <a:t>      - земельный налог – 4 млн. 347 тыс. руб. или 13,9% от  общих доходов;  	</a:t>
            </a:r>
          </a:p>
          <a:p>
            <a:r>
              <a:rPr lang="ru-RU" dirty="0"/>
              <a:t>      - единый сельхозналог – 29 тыс.руб. или 0,1% от  общих доходов;  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-  оказание платных услуг и компенсации затрат бюджета поселения – 859 тыс.руб. или 2,8% от  общих доходов;  	</a:t>
            </a:r>
          </a:p>
          <a:p>
            <a:r>
              <a:rPr lang="ru-RU" dirty="0"/>
              <a:t>      - доходы от сдачи в аренду муниципального имущества – 657 тыс.руб. или 3,1% от  общих доходов;  	</a:t>
            </a:r>
          </a:p>
          <a:p>
            <a:r>
              <a:rPr lang="ru-RU" dirty="0"/>
              <a:t>       - штрафы – 59 тыс.руб. или 0,2% от  общих доходов;</a:t>
            </a:r>
          </a:p>
          <a:p>
            <a:r>
              <a:rPr lang="ru-RU" dirty="0"/>
              <a:t>      - прочие неналоговые доходы – 7 тыс.руб. или 0,02% от  общих доходов;</a:t>
            </a:r>
          </a:p>
          <a:p>
            <a:r>
              <a:rPr lang="ru-RU" dirty="0"/>
              <a:t>      -  государственная пошлина – 4 тыс.руб. или 0,01% от  общих доходов.</a:t>
            </a:r>
          </a:p>
          <a:p>
            <a:r>
              <a:rPr lang="ru-RU" dirty="0"/>
              <a:t>	- продажа имущества – 159 тыс.руб. или 0,5%.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dirty="0"/>
              <a:t>. </a:t>
            </a:r>
            <a:r>
              <a:rPr lang="ru-RU" b="1" i="1" dirty="0"/>
              <a:t>Безвозмездные поступления (дотации, субсидии, субвенции, межбюджетные трансферты, прочие безвозмездные поступления) –  17  млн. 798 тыс. руб</a:t>
            </a:r>
            <a:r>
              <a:rPr lang="ru-RU" dirty="0"/>
              <a:t>. или </a:t>
            </a:r>
            <a:r>
              <a:rPr lang="ru-RU" b="1" dirty="0"/>
              <a:t>58,2</a:t>
            </a:r>
            <a:r>
              <a:rPr lang="ru-RU" dirty="0"/>
              <a:t>% от общих поступлений.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Расходы </a:t>
            </a:r>
            <a:r>
              <a:rPr lang="ru-RU" dirty="0"/>
              <a:t>бюджета сельского поселения за 2021 год исполнены в объеме </a:t>
            </a:r>
            <a:r>
              <a:rPr lang="ru-RU" b="1" u="sng" dirty="0"/>
              <a:t>31 млн. 236 тыс.руб</a:t>
            </a:r>
            <a:r>
              <a:rPr lang="ru-RU" dirty="0"/>
              <a:t>., (исполнение составило  99,6%) из них:</a:t>
            </a:r>
          </a:p>
          <a:p>
            <a:r>
              <a:rPr lang="ru-RU" u="sng" dirty="0"/>
              <a:t>- на содержание органа местного самоуправления – 4 млн. 773 тыс.руб.,</a:t>
            </a:r>
            <a:r>
              <a:rPr lang="ru-RU" dirty="0"/>
              <a:t> или 15,3% от общих расходов;   </a:t>
            </a:r>
          </a:p>
          <a:p>
            <a:r>
              <a:rPr lang="ru-RU" dirty="0"/>
              <a:t>- </a:t>
            </a:r>
            <a:r>
              <a:rPr lang="ru-RU" u="sng" dirty="0"/>
              <a:t>на культуру – 8 млн. 56 тыс. руб. </a:t>
            </a:r>
            <a:r>
              <a:rPr lang="ru-RU" dirty="0"/>
              <a:t>или 25,8 % от общих расходов;</a:t>
            </a:r>
          </a:p>
          <a:p>
            <a:r>
              <a:rPr lang="ru-RU" u="sng" dirty="0" smtClean="0"/>
              <a:t>- </a:t>
            </a:r>
            <a:r>
              <a:rPr lang="ru-RU" u="sng" dirty="0"/>
              <a:t>на содержание МКУ «Коржевский центр» - 6 млн. 450 тыс.руб. </a:t>
            </a:r>
            <a:r>
              <a:rPr lang="ru-RU" dirty="0"/>
              <a:t>или 20,6% от общих расходов</a:t>
            </a:r>
            <a:r>
              <a:rPr lang="ru-RU" u="sng" dirty="0"/>
              <a:t>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u="sng" dirty="0"/>
              <a:t>на дорожное хозяйство</a:t>
            </a:r>
            <a:r>
              <a:rPr lang="ru-RU" dirty="0"/>
              <a:t> из дорожного фонда поселения израсходовано – </a:t>
            </a:r>
            <a:r>
              <a:rPr lang="ru-RU" u="sng" dirty="0"/>
              <a:t> 7 млн. руб</a:t>
            </a:r>
            <a:r>
              <a:rPr lang="ru-RU" dirty="0"/>
              <a:t>.</a:t>
            </a:r>
            <a:r>
              <a:rPr lang="ru-RU" u="sng" dirty="0"/>
              <a:t> </a:t>
            </a:r>
            <a:r>
              <a:rPr lang="ru-RU" dirty="0"/>
              <a:t>или 22,4% от общих расходов, в т.ч.: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dirty="0"/>
              <a:t>по МП «Развитие дорог», по подпрограмме </a:t>
            </a:r>
            <a:r>
              <a:rPr lang="ru-RU" u="sng" dirty="0"/>
              <a:t>«Повышение безопасности дорожного движения» -  </a:t>
            </a:r>
            <a:r>
              <a:rPr lang="ru-RU" b="1" u="sng" dirty="0"/>
              <a:t>3 млн. 401</a:t>
            </a:r>
            <a:r>
              <a:rPr lang="ru-RU" u="sng" dirty="0"/>
              <a:t> тыс.руб</a:t>
            </a:r>
            <a:r>
              <a:rPr lang="ru-RU" dirty="0"/>
              <a:t>., или 10,9% от общих расходов, </a:t>
            </a:r>
            <a:endParaRPr lang="ru-RU" dirty="0" smtClean="0"/>
          </a:p>
          <a:p>
            <a:r>
              <a:rPr lang="ru-RU" dirty="0" smtClean="0"/>
              <a:t>- по МП «Развитие дорог», подпрограмме </a:t>
            </a:r>
            <a:r>
              <a:rPr lang="ru-RU" u="sng" dirty="0" smtClean="0"/>
              <a:t>«Строительство</a:t>
            </a:r>
            <a:r>
              <a:rPr lang="ru-RU" b="1" dirty="0" smtClean="0"/>
              <a:t>, </a:t>
            </a:r>
            <a:r>
              <a:rPr lang="ru-RU" dirty="0" smtClean="0"/>
              <a:t>реконструкция, капитальный ремонт и ремонт автомобильных дорог общего пользования местного значения на территории</a:t>
            </a:r>
            <a:r>
              <a:rPr lang="ru-RU" u="sng" dirty="0" smtClean="0"/>
              <a:t> -  </a:t>
            </a:r>
            <a:r>
              <a:rPr lang="ru-RU" b="1" u="sng" dirty="0" smtClean="0"/>
              <a:t>3 млн. 449</a:t>
            </a:r>
            <a:r>
              <a:rPr lang="ru-RU" u="sng" dirty="0" smtClean="0"/>
              <a:t> тыс.руб</a:t>
            </a:r>
            <a:r>
              <a:rPr lang="ru-RU" dirty="0" smtClean="0"/>
              <a:t>., </a:t>
            </a:r>
            <a:r>
              <a:rPr lang="ru-RU" u="sng" dirty="0" smtClean="0"/>
              <a:t> в т.ч.: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r>
              <a:rPr lang="ru-RU" sz="2100" b="1" dirty="0" smtClean="0"/>
              <a:t>-  </a:t>
            </a:r>
            <a:r>
              <a:rPr lang="ru-RU" sz="2100" b="1" u="sng" dirty="0" smtClean="0"/>
              <a:t>на </a:t>
            </a:r>
            <a:r>
              <a:rPr lang="ru-RU" sz="2100" b="1" u="sng" dirty="0"/>
              <a:t>благоустройство – 3 млн. 283 тыс.руб. </a:t>
            </a:r>
            <a:r>
              <a:rPr lang="ru-RU" sz="2100" b="1" dirty="0"/>
              <a:t>или 10,5% от общих </a:t>
            </a:r>
            <a:r>
              <a:rPr lang="ru-RU" sz="2100" b="1" dirty="0" smtClean="0"/>
              <a:t>расходов</a:t>
            </a:r>
            <a:endParaRPr lang="ru-RU" sz="2100" b="1" u="sng" dirty="0" smtClean="0"/>
          </a:p>
          <a:p>
            <a:r>
              <a:rPr lang="ru-RU" sz="2100" u="sng" dirty="0" smtClean="0"/>
              <a:t>-  </a:t>
            </a:r>
            <a:r>
              <a:rPr lang="ru-RU" sz="2100" b="1" u="sng" dirty="0" smtClean="0"/>
              <a:t>на коммунальное хозяйство </a:t>
            </a:r>
            <a:r>
              <a:rPr lang="ru-RU" sz="2100" u="sng" dirty="0" smtClean="0"/>
              <a:t>– </a:t>
            </a:r>
            <a:r>
              <a:rPr lang="ru-RU" sz="2100" b="1" u="sng" dirty="0" smtClean="0"/>
              <a:t>191 тыс.руб. или 0,6%  </a:t>
            </a:r>
            <a:r>
              <a:rPr lang="ru-RU" sz="2100" b="1" dirty="0" smtClean="0"/>
              <a:t>от общих расходов</a:t>
            </a:r>
          </a:p>
          <a:p>
            <a:r>
              <a:rPr lang="ru-RU" sz="2100" b="1" u="sng" dirty="0" smtClean="0"/>
              <a:t>- передача полномочий району</a:t>
            </a:r>
            <a:r>
              <a:rPr lang="ru-RU" sz="2100" dirty="0" smtClean="0"/>
              <a:t> на деятельность контрольно-счетного органа, за выполнение функций по размещению сведений на портале «Государственных и муниципальных услуг», внутреннему контролю, по торговле, по сносу ветхого жилья – 197</a:t>
            </a:r>
            <a:r>
              <a:rPr lang="ru-RU" sz="2100" u="sng" dirty="0" smtClean="0"/>
              <a:t> тыс.руб</a:t>
            </a:r>
            <a:r>
              <a:rPr lang="ru-RU" sz="2100" dirty="0" smtClean="0"/>
              <a:t>. или 0,6% от общих расходов;</a:t>
            </a:r>
          </a:p>
          <a:p>
            <a:r>
              <a:rPr lang="ru-RU" sz="2100" b="1" u="sng" dirty="0" smtClean="0"/>
              <a:t>- другие общегосударственные вопросы</a:t>
            </a:r>
            <a:r>
              <a:rPr lang="ru-RU" sz="2100" b="1" dirty="0" smtClean="0"/>
              <a:t> </a:t>
            </a:r>
            <a:r>
              <a:rPr lang="ru-RU" sz="2100" dirty="0" smtClean="0"/>
              <a:t>(оплата имущественных налогов, госрегистрация объектов коммунального хозяйства, переоценка объектов недвижимости при сдаче их в аренду, госрегистрация имущества, межевание земли под парками, оплата юридических услуг) – </a:t>
            </a:r>
            <a:r>
              <a:rPr lang="ru-RU" sz="2100" u="sng" dirty="0" smtClean="0"/>
              <a:t>472 тыс</a:t>
            </a:r>
            <a:r>
              <a:rPr lang="ru-RU" sz="2100" dirty="0" smtClean="0"/>
              <a:t>.руб. или 1,5% от общих расходов;</a:t>
            </a:r>
          </a:p>
          <a:p>
            <a:r>
              <a:rPr lang="ru-RU" sz="2100" dirty="0" smtClean="0"/>
              <a:t>-  </a:t>
            </a:r>
            <a:r>
              <a:rPr lang="ru-RU" sz="2100" b="1" u="sng" dirty="0" smtClean="0"/>
              <a:t>на защиту населения и территории от последствий чрезвычайных ситуаций  и обеспечение безопасности людей на водных объектах </a:t>
            </a:r>
            <a:r>
              <a:rPr lang="ru-RU" sz="2100" b="1" dirty="0" smtClean="0"/>
              <a:t>– 30</a:t>
            </a:r>
            <a:r>
              <a:rPr lang="ru-RU" sz="2100" b="1" u="sng" dirty="0" smtClean="0"/>
              <a:t> тыс.руб</a:t>
            </a:r>
            <a:r>
              <a:rPr lang="ru-RU" sz="2100" b="1" dirty="0" smtClean="0"/>
              <a:t>.  или 0,1% от общих расходов</a:t>
            </a:r>
            <a:r>
              <a:rPr lang="ru-RU" sz="2100" dirty="0" smtClean="0"/>
              <a:t>;</a:t>
            </a:r>
          </a:p>
          <a:p>
            <a:endParaRPr lang="ru-RU" sz="2100" b="1" dirty="0"/>
          </a:p>
          <a:p>
            <a:endParaRPr lang="ru-RU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- </a:t>
            </a:r>
            <a:r>
              <a:rPr lang="ru-RU" sz="2600" b="1" u="sng" dirty="0" smtClean="0"/>
              <a:t>пожарную безопасность</a:t>
            </a:r>
            <a:r>
              <a:rPr lang="ru-RU" sz="2600" b="1" dirty="0" smtClean="0"/>
              <a:t> – 5</a:t>
            </a:r>
            <a:r>
              <a:rPr lang="ru-RU" sz="2600" b="1" u="sng" dirty="0" smtClean="0"/>
              <a:t>0 тыс.руб</a:t>
            </a:r>
            <a:r>
              <a:rPr lang="ru-RU" sz="2600" b="1" dirty="0" smtClean="0"/>
              <a:t>. или 0,2% от общих расходов;</a:t>
            </a:r>
            <a:endParaRPr lang="ru-RU" sz="2600" dirty="0" smtClean="0"/>
          </a:p>
          <a:p>
            <a:r>
              <a:rPr lang="ru-RU" sz="2600" dirty="0" smtClean="0"/>
              <a:t>- </a:t>
            </a:r>
            <a:r>
              <a:rPr lang="ru-RU" sz="2600" b="1" u="sng" dirty="0"/>
              <a:t>охрана общественного порядка – 10 тыс.руб</a:t>
            </a:r>
            <a:r>
              <a:rPr lang="ru-RU" sz="2600" b="1" dirty="0"/>
              <a:t>. или 0,03% от общих расходов;</a:t>
            </a:r>
          </a:p>
          <a:p>
            <a:r>
              <a:rPr lang="ru-RU" sz="2600" dirty="0" smtClean="0"/>
              <a:t>- </a:t>
            </a:r>
            <a:r>
              <a:rPr lang="ru-RU" sz="2600" b="1" u="sng" dirty="0"/>
              <a:t>на физическую культуру и спорт – 175 тыс. руб.,</a:t>
            </a:r>
            <a:r>
              <a:rPr lang="ru-RU" sz="2600" b="1" dirty="0"/>
              <a:t> или 0,6% от общих расходов</a:t>
            </a:r>
            <a:r>
              <a:rPr lang="ru-RU" sz="2600" u="sng" dirty="0"/>
              <a:t>;</a:t>
            </a:r>
            <a:endParaRPr lang="ru-RU" sz="2600" dirty="0"/>
          </a:p>
          <a:p>
            <a:r>
              <a:rPr lang="ru-RU" sz="2600" dirty="0"/>
              <a:t>- </a:t>
            </a:r>
            <a:r>
              <a:rPr lang="ru-RU" sz="2600" b="1" u="sng" dirty="0"/>
              <a:t>на национальную оборону</a:t>
            </a:r>
            <a:r>
              <a:rPr lang="ru-RU" sz="2600" b="1" dirty="0"/>
              <a:t> (содержание специалиста ВУС) - </a:t>
            </a:r>
            <a:r>
              <a:rPr lang="ru-RU" sz="2600" b="1" u="sng" dirty="0"/>
              <a:t>245 тыс.руб</a:t>
            </a:r>
            <a:r>
              <a:rPr lang="ru-RU" sz="2600" b="1" dirty="0"/>
              <a:t>., или 0,8% от общих расходов;</a:t>
            </a:r>
          </a:p>
          <a:p>
            <a:r>
              <a:rPr lang="ru-RU" sz="2600" u="sng" dirty="0"/>
              <a:t>- </a:t>
            </a:r>
            <a:r>
              <a:rPr lang="ru-RU" sz="2600" b="1" u="sng" dirty="0"/>
              <a:t>на мероприятия молодежной политики </a:t>
            </a:r>
            <a:r>
              <a:rPr lang="ru-RU" sz="2600" b="1" dirty="0"/>
              <a:t>– 70</a:t>
            </a:r>
            <a:r>
              <a:rPr lang="ru-RU" sz="2600" b="1" u="sng" dirty="0"/>
              <a:t> тыс. руб</a:t>
            </a:r>
            <a:r>
              <a:rPr lang="ru-RU" sz="2600" b="1" dirty="0"/>
              <a:t>., или 0,2% от общих расходов</a:t>
            </a:r>
            <a:r>
              <a:rPr lang="ru-RU" sz="2600" dirty="0"/>
              <a:t>;</a:t>
            </a:r>
          </a:p>
          <a:p>
            <a:r>
              <a:rPr lang="ru-RU" sz="2600" b="1" dirty="0"/>
              <a:t>- </a:t>
            </a:r>
            <a:r>
              <a:rPr lang="ru-RU" sz="2600" b="1" u="sng" dirty="0"/>
              <a:t>мероприятия по поддержке малого бизнеса</a:t>
            </a:r>
            <a:r>
              <a:rPr lang="ru-RU" sz="2600" b="1" dirty="0"/>
              <a:t> – 30</a:t>
            </a:r>
            <a:r>
              <a:rPr lang="ru-RU" sz="2600" b="1" u="sng" dirty="0"/>
              <a:t> тыс.руб</a:t>
            </a:r>
            <a:r>
              <a:rPr lang="ru-RU" sz="2600" b="1" dirty="0"/>
              <a:t>., или 0,1% от общих расходов;</a:t>
            </a:r>
          </a:p>
          <a:p>
            <a:r>
              <a:rPr lang="ru-RU" sz="2600" u="sng" dirty="0"/>
              <a:t>- </a:t>
            </a:r>
            <a:r>
              <a:rPr lang="ru-RU" sz="2600" b="1" u="sng" dirty="0"/>
              <a:t>пенсионное обеспечение – 205 тыс.руб.,</a:t>
            </a:r>
            <a:r>
              <a:rPr lang="ru-RU" sz="2600" b="1" dirty="0"/>
              <a:t> или 0,7% от общих расходов</a:t>
            </a:r>
            <a:r>
              <a:rPr lang="ru-RU" sz="2600" dirty="0"/>
              <a:t>;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Привлечено</a:t>
            </a:r>
            <a:r>
              <a:rPr lang="ru-RU" dirty="0"/>
              <a:t> </a:t>
            </a:r>
            <a:r>
              <a:rPr lang="ru-RU" b="1" dirty="0"/>
              <a:t>федеральных и</a:t>
            </a:r>
            <a:r>
              <a:rPr lang="ru-RU" dirty="0"/>
              <a:t> </a:t>
            </a:r>
            <a:r>
              <a:rPr lang="ru-RU" b="1" dirty="0"/>
              <a:t>краевых средств 4 млн. 238 тыс. рублей, в т.ч. числе</a:t>
            </a:r>
            <a:r>
              <a:rPr lang="ru-RU" dirty="0"/>
              <a:t>: </a:t>
            </a:r>
          </a:p>
          <a:p>
            <a:r>
              <a:rPr lang="ru-RU" dirty="0"/>
              <a:t>- по целевой программе «Строительство, реконструкция, капитальный ремонт и ремонт автомобильных дорог общего пользования местного значения» - 3 млн. 346 тыс.руб.;</a:t>
            </a:r>
          </a:p>
          <a:p>
            <a:r>
              <a:rPr lang="ru-RU" dirty="0"/>
              <a:t>- средства ЗСК – 1-я часть укладки тротуара в парке по ул. Зеленой, 24-Б</a:t>
            </a:r>
            <a:r>
              <a:rPr lang="ru-RU" i="1" dirty="0"/>
              <a:t> </a:t>
            </a:r>
            <a:r>
              <a:rPr lang="ru-RU" dirty="0"/>
              <a:t>- 480 тыс.руб.;</a:t>
            </a:r>
          </a:p>
          <a:p>
            <a:r>
              <a:rPr lang="ru-RU" b="1" dirty="0"/>
              <a:t>- </a:t>
            </a:r>
            <a:r>
              <a:rPr lang="ru-RU" dirty="0"/>
              <a:t>по МП «Комплексное развитие сельских территорий» - 2-я часть укладки тротуара  в парке по ул. Зеленой, 24-Б</a:t>
            </a:r>
            <a:r>
              <a:rPr lang="ru-RU" i="1" dirty="0"/>
              <a:t> </a:t>
            </a:r>
            <a:r>
              <a:rPr lang="ru-RU" dirty="0"/>
              <a:t>- 412 тыс.руб.;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и жизнедеятельность поселения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сессия2022\IMG-2022030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2214578" cy="295277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571612"/>
            <a:ext cx="2219327" cy="29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F:\2022 - СХОД граждан за 2021 год\15 - рабочие работают\IMG_20210519_152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5" y="1571613"/>
            <a:ext cx="2571768" cy="3429024"/>
          </a:xfrm>
          <a:prstGeom prst="rect">
            <a:avLst/>
          </a:prstGeom>
          <a:noFill/>
        </p:spPr>
      </p:pic>
      <p:pic>
        <p:nvPicPr>
          <p:cNvPr id="8" name="Picture 2" descr="F:\DSC_24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00050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4114800" cy="346092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ул. Комсомольская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92867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F:\2022 - СХОД граждан за 2021 год\4 - Асф.Окт от Совет.до Адм+Комсомольская\IMG_20210621_100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429124" y="857232"/>
            <a:ext cx="4114800" cy="346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ул. Октябрьская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/>
              <a:t>На территории сельского поселения расположено 2 населенных пункта: хутор Коржевский и хутор Шапарской.</a:t>
            </a:r>
          </a:p>
          <a:p>
            <a:r>
              <a:rPr lang="ru-RU" dirty="0"/>
              <a:t>         Население поселения на 01.01 2021 года составляет 3830 человек.</a:t>
            </a:r>
          </a:p>
          <a:p>
            <a:r>
              <a:rPr lang="ru-RU" dirty="0"/>
              <a:t>         По социально демографическим показателям 90 % русских. </a:t>
            </a:r>
          </a:p>
          <a:p>
            <a:r>
              <a:rPr lang="ru-RU" dirty="0"/>
              <a:t>         В 2021 году на территорию поселения прибыло всего 50 семей, 62 ребенка,  родились 26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Тротуары ул. Зеленая</a:t>
            </a:r>
            <a:br>
              <a:rPr lang="ru-RU" dirty="0" smtClean="0"/>
            </a:br>
            <a:r>
              <a:rPr lang="ru-RU" dirty="0" smtClean="0"/>
              <a:t> (центральный парк)</a:t>
            </a:r>
            <a:endParaRPr lang="ru-RU" dirty="0"/>
          </a:p>
        </p:txBody>
      </p:sp>
      <p:pic>
        <p:nvPicPr>
          <p:cNvPr id="3074" name="Picture 2" descr="F:\2022 - СХОД граждан за 2021 год\21 - Тротуар  Зеленая 150 м\2021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F:\2022 - СХОД граждан за 2021 год\21 - Тротуар Зеленая 110 м\IMG_20210618_084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757610" cy="4175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ул. Октябрьская</a:t>
            </a:r>
            <a:endParaRPr lang="ru-RU" sz="3200" dirty="0"/>
          </a:p>
        </p:txBody>
      </p:sp>
      <p:pic>
        <p:nvPicPr>
          <p:cNvPr id="4098" name="Picture 2" descr="F:\2022 - СХОД граждан за 2021 год\5 - Асфальт Октябр от Юб до Свет\IMG_20201007_111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F:\2022 - СХОД граждан за 2021 год\22 - Тротуар.Октябрьская\Новая папка\IMG_20210519_140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571612"/>
            <a:ext cx="3394472" cy="452596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43438" y="928670"/>
            <a:ext cx="3757610" cy="417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л. Октябрьская (тротуар)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22 - СХОД граждан за 2021 год\12 - Посадка деревьев Октябрьска, п.Зеленая6\IMG_20210316_093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3126580" cy="4168773"/>
          </a:xfrm>
          <a:prstGeom prst="rect">
            <a:avLst/>
          </a:prstGeom>
          <a:noFill/>
        </p:spPr>
      </p:pic>
      <p:pic>
        <p:nvPicPr>
          <p:cNvPr id="4098" name="Picture 2" descr="F:\2022 - СХОД граждан за 2021 год\12 - Посадка деревьев Октябрьска, п.Зеленая6\IMG_20210316_085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2030384"/>
            <a:ext cx="3071834" cy="4095779"/>
          </a:xfrm>
          <a:prstGeom prst="rect">
            <a:avLst/>
          </a:prstGeom>
          <a:noFill/>
        </p:spPr>
      </p:pic>
      <p:pic>
        <p:nvPicPr>
          <p:cNvPr id="5" name="Picture 2" descr="F:\2022 - СХОД граждан за 2021 год\12 - Посадка деревьев Октябрьска, п.Зеленая6\IMG-20211011-WA0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85728"/>
            <a:ext cx="3143272" cy="4191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22 - СХОД граждан за 2021 год\13 - Посадка петуни на аллеи\IMG_20210415_093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F:\2022 - СХОД граждан за 2021 год\14 - Посадка сирени\2021 посадка сирени\IMG_20210323_084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50004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022 - СХОД граждан за 2021 год\2 -Аварийные деревья\IMG_20210309_141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85728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F:\2022 - СХОД граждан за 2021 год\25 - Установка лавоч.стадион\IMG_20210414_142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22 - СХОД граждан за 2021 год\8 - Косьба\IMG_20210519_0914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428604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F:\2022 - СХОД граждан за 2021 год\8 - Косьба\IMG_20210422_151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2022 - СХОД граждан за 2021 год\27 - Щебень\2021 конкурсСамая благоустроенная террттория 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85728"/>
            <a:ext cx="3394472" cy="4525963"/>
          </a:xfrm>
          <a:prstGeom prst="rect">
            <a:avLst/>
          </a:prstGeom>
          <a:noFill/>
        </p:spPr>
      </p:pic>
      <p:pic>
        <p:nvPicPr>
          <p:cNvPr id="6146" name="Picture 2" descr="F:\2022 - СХОД граждан за 2021 год\29.-  Дет.пл.Шапари\IMG_20201021_090028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022 - СХОД граждан за 2021 год\16 - ребята убирают около мус.конт\IMG_20210617_103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52"/>
            <a:ext cx="3019423" cy="4025897"/>
          </a:xfrm>
          <a:prstGeom prst="rect">
            <a:avLst/>
          </a:prstGeom>
          <a:noFill/>
        </p:spPr>
      </p:pic>
      <p:pic>
        <p:nvPicPr>
          <p:cNvPr id="10243" name="Picture 3" descr="F:\2022 - СХОД граждан за 2021 год\23 - Уборка снега рабочими\2021 конкурсСамая благоустроенная террттория 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85728"/>
            <a:ext cx="3148021" cy="4197361"/>
          </a:xfrm>
          <a:prstGeom prst="rect">
            <a:avLst/>
          </a:prstGeom>
          <a:noFill/>
        </p:spPr>
      </p:pic>
      <p:pic>
        <p:nvPicPr>
          <p:cNvPr id="7" name="Picture 2" descr="F:\2022 - СХОД граждан за 2021 год\9 - Обработка от клещей\IMG_20210331_1402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930490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08"/>
            <a:ext cx="4040188" cy="2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C:\Users\Admin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2190" y="1484784"/>
            <a:ext cx="3318542" cy="4688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Пучек С.Н. </a:t>
            </a:r>
            <a:br>
              <a:rPr lang="ru-RU" sz="2800" dirty="0" smtClean="0"/>
            </a:br>
            <a:r>
              <a:rPr lang="ru-RU" sz="2800" dirty="0" smtClean="0"/>
              <a:t>подъезд дома № 1 по ул. Солнечной</a:t>
            </a:r>
            <a:endParaRPr lang="ru-RU" sz="2800" dirty="0"/>
          </a:p>
        </p:txBody>
      </p:sp>
      <p:pic>
        <p:nvPicPr>
          <p:cNvPr id="13318" name="Picture 6" descr="F:\2022 - СХОД граждан за 2021 год\7 - КОНКУРС сам.бл.тер\2 - Сол.1,3 под\2021 конкурсСамая благоустроенная террттория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2451500" cy="3268667"/>
          </a:xfrm>
          <a:prstGeom prst="rect">
            <a:avLst/>
          </a:prstGeom>
          <a:noFill/>
        </p:spPr>
      </p:pic>
      <p:pic>
        <p:nvPicPr>
          <p:cNvPr id="13319" name="Picture 7" descr="F:\2022 - СХОД граждан за 2021 год\7 - КОНКУРС сам.бл.тер\2 - Сол.1,3 под\2021 конкурсСамая благоустроенная террттория 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857496"/>
            <a:ext cx="2826550" cy="3768733"/>
          </a:xfrm>
          <a:prstGeom prst="rect">
            <a:avLst/>
          </a:prstGeom>
          <a:noFill/>
        </p:spPr>
      </p:pic>
      <p:pic>
        <p:nvPicPr>
          <p:cNvPr id="15" name="Picture 2" descr="F:\2022 - СХОД граждан за 2021 год\7 - КОНКУРС сам.бл.тер\2 - Сол.1,3 под\2021 конкурсСамая благоустроенная террттория 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285860"/>
            <a:ext cx="2928958" cy="3905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подготовке к выборам депутатов Государственной Думы Федерального Собрания Российской Федерации </a:t>
            </a:r>
            <a:r>
              <a:rPr lang="en-US" dirty="0"/>
              <a:t>VIII </a:t>
            </a:r>
            <a:r>
              <a:rPr lang="ru-RU" dirty="0"/>
              <a:t>проведены </a:t>
            </a:r>
          </a:p>
          <a:p>
            <a:r>
              <a:rPr lang="ru-RU" dirty="0"/>
              <a:t>        - </a:t>
            </a:r>
            <a:r>
              <a:rPr lang="ru-RU" b="1" dirty="0"/>
              <a:t>25 предвыборных сходов</a:t>
            </a:r>
            <a:r>
              <a:rPr lang="ru-RU" dirty="0"/>
              <a:t> граждан ;</a:t>
            </a:r>
          </a:p>
          <a:p>
            <a:r>
              <a:rPr lang="ru-RU" dirty="0"/>
              <a:t>        </a:t>
            </a:r>
            <a:r>
              <a:rPr lang="ru-RU" dirty="0" smtClean="0"/>
              <a:t>- </a:t>
            </a:r>
            <a:r>
              <a:rPr lang="ru-RU" b="1" dirty="0" smtClean="0"/>
              <a:t>15 </a:t>
            </a:r>
            <a:r>
              <a:rPr lang="ru-RU" b="1" dirty="0"/>
              <a:t>сходов</a:t>
            </a:r>
            <a:r>
              <a:rPr lang="ru-RU" dirty="0"/>
              <a:t>  проведено точечно (многоквартирные дома, улицы по устным заявлениям граждан);</a:t>
            </a:r>
          </a:p>
          <a:p>
            <a:r>
              <a:rPr lang="ru-RU" b="1" dirty="0" smtClean="0"/>
              <a:t>- 2 </a:t>
            </a:r>
            <a:r>
              <a:rPr lang="ru-RU" b="1" dirty="0"/>
              <a:t>схода в х. Коржевский и х. Шапарской</a:t>
            </a:r>
            <a:r>
              <a:rPr lang="ru-RU" dirty="0"/>
              <a:t> с участием доверенных лиц депутата Государственной Думы Федерального Собрания Российской Федерации </a:t>
            </a:r>
            <a:r>
              <a:rPr lang="en-US" dirty="0"/>
              <a:t>VII</a:t>
            </a:r>
            <a:r>
              <a:rPr lang="ru-RU" dirty="0"/>
              <a:t> созыва И.И.Демченко </a:t>
            </a:r>
          </a:p>
          <a:p>
            <a:r>
              <a:rPr lang="ru-RU" b="1" dirty="0" smtClean="0"/>
              <a:t>- 6 </a:t>
            </a:r>
            <a:r>
              <a:rPr lang="ru-RU" b="1" dirty="0"/>
              <a:t>приемов депутатом Совета</a:t>
            </a:r>
            <a:r>
              <a:rPr lang="ru-RU" dirty="0"/>
              <a:t> муниципального образования Славянский район по </a:t>
            </a:r>
            <a:r>
              <a:rPr lang="ru-RU" dirty="0" err="1"/>
              <a:t>Коржевскому</a:t>
            </a:r>
            <a:r>
              <a:rPr lang="ru-RU" dirty="0"/>
              <a:t> одномандатному округу № 15 Еленой Алексеевной Князьковой;</a:t>
            </a:r>
          </a:p>
          <a:p>
            <a:r>
              <a:rPr lang="ru-RU" b="1" dirty="0" smtClean="0"/>
              <a:t>- 14 </a:t>
            </a:r>
            <a:r>
              <a:rPr lang="ru-RU" b="1" dirty="0"/>
              <a:t>приемов депутатами Совета</a:t>
            </a:r>
            <a:r>
              <a:rPr lang="ru-RU" dirty="0"/>
              <a:t> Коржевского сельского поселения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857232"/>
            <a:ext cx="2828916" cy="5604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Коваленко Т.А.</a:t>
            </a:r>
            <a:endParaRPr lang="ru-RU" sz="2800" dirty="0"/>
          </a:p>
        </p:txBody>
      </p:sp>
      <p:pic>
        <p:nvPicPr>
          <p:cNvPr id="5" name="Picture 4" descr="F:\СХОД 3.03.21\1 - Коваленко 20-2\IMG-20200803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357298"/>
            <a:ext cx="2373284" cy="3167149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285860"/>
            <a:ext cx="3344103" cy="36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642918"/>
            <a:ext cx="2828916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Клесова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Л.А.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929066"/>
            <a:ext cx="223706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F:\2022 - СХОД граждан за 2021 год\7 - КОНКУРС сам.бл.тер\1- Коваленко\IMG_20200729_1135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5842" y="3714752"/>
            <a:ext cx="2290765" cy="305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4040188" cy="639762"/>
          </a:xfrm>
        </p:spPr>
        <p:txBody>
          <a:bodyPr/>
          <a:lstStyle/>
          <a:p>
            <a:r>
              <a:rPr lang="ru-RU" dirty="0" smtClean="0"/>
              <a:t>Шульженко Л.А.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7686" y="357166"/>
            <a:ext cx="2713057" cy="531825"/>
          </a:xfrm>
        </p:spPr>
        <p:txBody>
          <a:bodyPr/>
          <a:lstStyle/>
          <a:p>
            <a:r>
              <a:rPr lang="ru-RU" dirty="0" smtClean="0"/>
              <a:t>Фисенко Л.В.</a:t>
            </a:r>
            <a:endParaRPr lang="ru-RU" dirty="0"/>
          </a:p>
        </p:txBody>
      </p:sp>
      <p:pic>
        <p:nvPicPr>
          <p:cNvPr id="11" name="Picture 4" descr="F:\2022 - СХОД граждан за 2021 год\7 - КОНКУРС сам.бл.тер\1 - Шульженко\Новая папка\2021 конкурсСамая благоустроенная террттория 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2381836" cy="3175781"/>
          </a:xfrm>
          <a:prstGeom prst="rect">
            <a:avLst/>
          </a:prstGeom>
          <a:noFill/>
        </p:spPr>
      </p:pic>
      <p:pic>
        <p:nvPicPr>
          <p:cNvPr id="13" name="Picture 2" descr="F:\2022 - СХОД граждан за 2021 год\7 - КОНКУРС сам.бл.тер\1 - Шульженко\2021 конкурсСамая благоустроенная террттория 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214686"/>
            <a:ext cx="2312848" cy="2714643"/>
          </a:xfrm>
          <a:prstGeom prst="rect">
            <a:avLst/>
          </a:prstGeom>
          <a:noFill/>
        </p:spPr>
      </p:pic>
      <p:pic>
        <p:nvPicPr>
          <p:cNvPr id="15" name="Picture 5" descr="F:\2022 - СХОД граждан за 2021 год\7 - КОНКУРС сам.бл.тер\1 - Молод Фисенко\IMG_20201110_0821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785794"/>
            <a:ext cx="2397922" cy="3197229"/>
          </a:xfrm>
          <a:prstGeom prst="rect">
            <a:avLst/>
          </a:prstGeom>
          <a:noFill/>
        </p:spPr>
      </p:pic>
      <p:pic>
        <p:nvPicPr>
          <p:cNvPr id="17" name="Picture 3" descr="F:\2022 - СХОД граждан за 2021 год\7 - КОНКУРС сам.бл.тер\1 - Молод Фисенко\2021 конкурсСамая благоустроенная террттория 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2928934"/>
            <a:ext cx="2558657" cy="341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82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«Самая благоустроенная </a:t>
            </a:r>
            <a:br>
              <a:rPr lang="ru-RU" sz="2800" dirty="0" smtClean="0"/>
            </a:br>
            <a:r>
              <a:rPr lang="ru-RU" sz="2800" dirty="0" smtClean="0"/>
              <a:t>территория многоквартирного дома»</a:t>
            </a:r>
            <a:br>
              <a:rPr lang="ru-RU" sz="2800" dirty="0" smtClean="0"/>
            </a:br>
            <a:r>
              <a:rPr lang="ru-RU" sz="2800" dirty="0" smtClean="0"/>
              <a:t>ул. Молодежная, д.29</a:t>
            </a:r>
            <a:br>
              <a:rPr lang="ru-RU" sz="2800" dirty="0" smtClean="0"/>
            </a:br>
            <a:r>
              <a:rPr lang="ru-RU" sz="2800" dirty="0" smtClean="0"/>
              <a:t>Фоко Н.Г.</a:t>
            </a:r>
            <a:endParaRPr lang="ru-RU" sz="2800" dirty="0"/>
          </a:p>
        </p:txBody>
      </p:sp>
      <p:pic>
        <p:nvPicPr>
          <p:cNvPr id="17410" name="Picture 2" descr="F:\2022 - СХОД граждан за 2021 год\7 - КОНКУРС сам.бл.тер\3 - Молод 29 д\2021 конкурсСамая благоустроенная террттория 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17411" name="Picture 3" descr="F:\2022 - СХОД граждан за 2021 год\7 - КОНКУРС сам.бл.тер\3 - Молод 29 д\Новая папка\2021 конкурсСамая благоустроенная террттория 0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25602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2800" dirty="0"/>
              <a:t>Все победители  награждены    Благодарственными письмами главы муниципального образования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Славянский </a:t>
            </a:r>
            <a:r>
              <a:rPr lang="ru-RU" sz="2800" dirty="0"/>
              <a:t>район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Р.И.Синяговского</a:t>
            </a:r>
            <a:endParaRPr lang="ru-RU" sz="2800" dirty="0"/>
          </a:p>
        </p:txBody>
      </p:sp>
      <p:pic>
        <p:nvPicPr>
          <p:cNvPr id="16386" name="Picture 2" descr="F:\2022 - СХОД граждан за 2021 год\7 - КОНКУРС сам.бл.тер\Screenshot_20220208_0903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500306"/>
            <a:ext cx="4875454" cy="3889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сфера</a:t>
            </a:r>
            <a:endParaRPr lang="ru-RU" dirty="0"/>
          </a:p>
        </p:txBody>
      </p:sp>
      <p:pic>
        <p:nvPicPr>
          <p:cNvPr id="11266" name="Picture 2" descr="F:\2022 - СХОД граждан за 2021 год\1 -9 мая вручение подарки\IMG_20210509_104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F:\2022 - СХОД граждан за 2021 год\1 -9 мая вручение подарки\IMG_20210509_102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сессия2022\¦¬¦-¦+¦-TА¦¦¦¬ ¦-¦-¦-¦-¦¦¦-¦+.2020 ¦Т¦Ю¦Т 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500042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сессия2022\¦ЮTА¦¬¦-¦-¦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85736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2022 - СХОД граждан за 2021 год\28 - Юбилей 90 лет 2021\IMG_20210726_143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428604"/>
            <a:ext cx="3394472" cy="4525963"/>
          </a:xfrm>
          <a:prstGeom prst="rect">
            <a:avLst/>
          </a:prstGeom>
          <a:noFill/>
        </p:spPr>
      </p:pic>
      <p:pic>
        <p:nvPicPr>
          <p:cNvPr id="15364" name="Picture 4" descr="F:\2022 - СХОД граждан за 2021 год\28 - Юбилей 90 лет 2021\IMG_20210919_113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2022 - СХОД граждан за 2021 год\26 - Чернобыль 35 лет\IMG_20210426_161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643050"/>
            <a:ext cx="3394472" cy="4525963"/>
          </a:xfrm>
          <a:prstGeom prst="rect">
            <a:avLst/>
          </a:prstGeom>
          <a:noFill/>
        </p:spPr>
      </p:pic>
      <p:pic>
        <p:nvPicPr>
          <p:cNvPr id="19459" name="Picture 3" descr="F:\2022 - СХОД граждан за 2021 год\26 - Чернобыль 35 лет\IMG_20210426_160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42860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71435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населения</a:t>
            </a:r>
            <a:endParaRPr lang="ru-RU" dirty="0"/>
          </a:p>
        </p:txBody>
      </p:sp>
      <p:pic>
        <p:nvPicPr>
          <p:cNvPr id="8195" name="Picture 3" descr="C:\Documents and Settings\Пользователь\Рабочий стол\сессия2022\P1100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4038600" cy="2570201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C:\Documents and Settings\Пользователь\Рабочий стол\сессия2022\P11006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929066"/>
            <a:ext cx="4038600" cy="251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30 мая 2021 года</a:t>
            </a:r>
            <a:r>
              <a:rPr lang="ru-RU" dirty="0"/>
              <a:t> состоялся праймериз (предварительное голосование по кандидатурам для последующего выдвижения от Партии «ЕДИНАЯ РОССИЯ» кандидатами в депутаты Государственной Думы Федерального Собрания</a:t>
            </a:r>
            <a:endParaRPr lang="ru-RU" b="1" dirty="0"/>
          </a:p>
          <a:p>
            <a:r>
              <a:rPr lang="ru-RU" dirty="0"/>
              <a:t>Было организовано электронное голосование с 24 по 30 мая на сайте «Предварительное голосование» с авторизацией голосующих через «Государственные услуги».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сессия2022\P111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714356"/>
            <a:ext cx="4038600" cy="2522415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сессия2022\P111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85860"/>
            <a:ext cx="4038600" cy="2515312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2022\P11008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64331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Воинский учет</a:t>
            </a:r>
            <a:endParaRPr lang="ru-RU" dirty="0"/>
          </a:p>
        </p:txBody>
      </p:sp>
      <p:pic>
        <p:nvPicPr>
          <p:cNvPr id="10244" name="Picture 4" descr="C:\Documents and Settings\Пользователь\Рабочий стол\сессия2022\IMG-20220302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14422"/>
            <a:ext cx="3609972" cy="3609972"/>
          </a:xfrm>
          <a:prstGeom prst="rect">
            <a:avLst/>
          </a:prstGeom>
          <a:noFill/>
        </p:spPr>
      </p:pic>
      <p:pic>
        <p:nvPicPr>
          <p:cNvPr id="10246" name="Picture 6" descr="C:\Documents and Settings\Пользователь\Рабочий стол\сессия2022\IMG-20220302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1285860"/>
            <a:ext cx="2965844" cy="3954459"/>
          </a:xfrm>
          <a:prstGeom prst="rect">
            <a:avLst/>
          </a:prstGeom>
          <a:noFill/>
        </p:spPr>
      </p:pic>
      <p:pic>
        <p:nvPicPr>
          <p:cNvPr id="13" name="Picture 2" descr="C:\Documents and Settings\Пользователь\Рабочий стол\сессия2022\IMG-20220302-WA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786190"/>
            <a:ext cx="4038600" cy="283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Молодежь</a:t>
            </a:r>
            <a:endParaRPr lang="ru-RU" dirty="0"/>
          </a:p>
        </p:txBody>
      </p:sp>
      <p:pic>
        <p:nvPicPr>
          <p:cNvPr id="11268" name="Picture 4" descr="C:\Documents and Settings\Пользователь\Рабочий стол\сессия2022\IMG_5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340768"/>
            <a:ext cx="40386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717032"/>
            <a:ext cx="40386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Пользователь\Рабочий стол\сессия2022\IMG-20220207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857628"/>
            <a:ext cx="4038600" cy="2163660"/>
          </a:xfrm>
          <a:prstGeom prst="rect">
            <a:avLst/>
          </a:prstGeom>
          <a:noFill/>
        </p:spPr>
      </p:pic>
      <p:pic>
        <p:nvPicPr>
          <p:cNvPr id="14341" name="Picture 5" descr="C:\Documents and Settings\Пользователь\Рабочий стол\сессия2022\IMG-20211014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700808"/>
            <a:ext cx="4758680" cy="2808312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2022\IMG-20211203-WA0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142984"/>
            <a:ext cx="4038600" cy="23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9" name="Picture 3" descr="C:\Documents and Settings\Пользователь\Рабочий стол\сессия2022\Спорт\28.02. зим фестиваль ГТО\IMG-20210228-WA00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285860"/>
            <a:ext cx="4038600" cy="3028950"/>
          </a:xfrm>
          <a:prstGeom prst="rect">
            <a:avLst/>
          </a:prstGeom>
          <a:noFill/>
        </p:spPr>
      </p:pic>
      <p:pic>
        <p:nvPicPr>
          <p:cNvPr id="12" name="Picture 3" descr="C:\Documents and Settings\Пользователь\Рабочий стол\Света\Фото Пахомова\IMG-20220118-WA00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428736"/>
            <a:ext cx="4038600" cy="3028950"/>
          </a:xfrm>
          <a:prstGeom prst="rect">
            <a:avLst/>
          </a:prstGeom>
          <a:noFill/>
        </p:spPr>
      </p:pic>
      <p:pic>
        <p:nvPicPr>
          <p:cNvPr id="15" name="Picture 4" descr="C:\Documents and Settings\Пользователь\Рабочий стол\сессия2022\Спорт\ГТО\IMG-20210228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64331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Пользователь\Рабочий стол\сессия2022\Спорт\06.02. Спаритакиада МОСР муж.вол\IMG-20210206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3643314"/>
            <a:ext cx="4038600" cy="2994399"/>
          </a:xfrm>
          <a:prstGeom prst="rect">
            <a:avLst/>
          </a:prstGeom>
          <a:noFill/>
        </p:spPr>
      </p:pic>
      <p:pic>
        <p:nvPicPr>
          <p:cNvPr id="10" name="Picture 5" descr="C:\Documents and Settings\Пользователь\Рабочий стол\сессия2022\Спорт\04.09.2021 ГТО МОСР\IMG-20210904-WA0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285728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6" descr="C:\Documents and Settings\Пользователь\Рабочий стол\сессия2022\Спорт\Краевое ГТО 3 место\IMG-20211002-WA0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357166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Пользователь\Рабочий стол\сессия2022\Спорт\женский волейбо\IMG-20210322-WA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4038600" cy="3028950"/>
          </a:xfrm>
          <a:prstGeom prst="rect">
            <a:avLst/>
          </a:prstGeom>
          <a:noFill/>
        </p:spPr>
      </p:pic>
      <p:pic>
        <p:nvPicPr>
          <p:cNvPr id="19458" name="Picture 2" descr="C:\Documents and Settings\Пользователь\Рабочий стол\сессия2022\Спорт\20.03.Сартакиада МОСР стрельба\IMG-20210320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71612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сессия2022\Спорт\22.05. МОСР 2 место волейбо мужчины\IMG-20210703-WA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Пользователь\Рабочий стол\сессия2022\Спорт\22.05. Спартакиада МОСР минилапта\IMG-20210522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0"/>
            <a:ext cx="4038600" cy="3028950"/>
          </a:xfrm>
          <a:prstGeom prst="rect">
            <a:avLst/>
          </a:prstGeom>
          <a:noFill/>
        </p:spPr>
      </p:pic>
      <p:pic>
        <p:nvPicPr>
          <p:cNvPr id="20483" name="Picture 3" descr="C:\Documents and Settings\Пользователь\Рабочий стол\сессия2022\Спорт\Минилапта\IMG-20210522-WA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928670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7" descr="C:\Documents and Settings\Пользователь\Рабочий стол\сессия2022\Спорт\06.03.Спартакиаада МОСР ж волейб\IMG-20210306-WA00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3071810"/>
            <a:ext cx="4038600" cy="302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Пользователь\Рабочий стол\сессия2022\Спорт\+05.10.шашки\IMG-20211016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85728"/>
            <a:ext cx="4038600" cy="3028950"/>
          </a:xfrm>
          <a:prstGeom prst="rect">
            <a:avLst/>
          </a:prstGeom>
          <a:noFill/>
        </p:spPr>
      </p:pic>
      <p:pic>
        <p:nvPicPr>
          <p:cNvPr id="16392" name="Picture 8" descr="C:\Documents and Settings\Пользователь\Рабочий стол\сессия2022\Спорт\+16.10 нарды\IMG-20211016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1746" y="3363844"/>
            <a:ext cx="4038600" cy="3028950"/>
          </a:xfrm>
          <a:prstGeom prst="rect">
            <a:avLst/>
          </a:prstGeom>
          <a:noFill/>
        </p:spPr>
      </p:pic>
      <p:pic>
        <p:nvPicPr>
          <p:cNvPr id="19" name="Picture 2" descr="C:\Documents and Settings\Пользователь\Рабочий стол\сессия2022\Спорт\1 место 03.07.2021\Пляжный волйбол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14290"/>
            <a:ext cx="4038600" cy="3028950"/>
          </a:xfrm>
          <a:prstGeom prst="rect">
            <a:avLst/>
          </a:prstGeom>
          <a:noFill/>
        </p:spPr>
      </p:pic>
      <p:pic>
        <p:nvPicPr>
          <p:cNvPr id="20" name="Picture 3" descr="C:\Documents and Settings\Пользователь\Рабочий стол\сессия2022\Спорт\Волейбо 4 место ЮФО\IMG-20210708-WA00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1" y="2428868"/>
            <a:ext cx="2427392" cy="4311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МКУК СДК «Коржевский»</a:t>
            </a:r>
            <a:endParaRPr lang="ru-RU" dirty="0"/>
          </a:p>
        </p:txBody>
      </p:sp>
      <p:pic>
        <p:nvPicPr>
          <p:cNvPr id="22530" name="Picture 2" descr="C:\Documents and Settings\Пользователь\Рабочий стол\сессия2022\IMG-20220207-WA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4038600" cy="1817370"/>
          </a:xfrm>
          <a:prstGeom prst="rect">
            <a:avLst/>
          </a:prstGeom>
          <a:noFill/>
        </p:spPr>
      </p:pic>
      <p:pic>
        <p:nvPicPr>
          <p:cNvPr id="22531" name="Picture 3" descr="C:\Documents and Settings\Пользователь\Рабочий стол\сессия2022\IMG-20220207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85926"/>
            <a:ext cx="4038600" cy="26913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2022\DSC_3433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714752"/>
            <a:ext cx="4038600" cy="269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Света\Фото Пахомова\IMG-20220118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8090"/>
            <a:ext cx="3214710" cy="321471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Света\Фото Пахомова\IMG-20220118-WA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52"/>
            <a:ext cx="3071834" cy="3071834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вета\Фото Пахомова\REZ_7766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786182" y="3357562"/>
            <a:ext cx="4857784" cy="323852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00438"/>
            <a:ext cx="3264963" cy="244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Пользователь\Рабочий стол\сессия2022\IMG-20211227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4038600" cy="3028950"/>
          </a:xfrm>
          <a:prstGeom prst="rect">
            <a:avLst/>
          </a:prstGeom>
          <a:noFill/>
        </p:spPr>
      </p:pic>
      <p:pic>
        <p:nvPicPr>
          <p:cNvPr id="23556" name="Picture 4" descr="C:\Documents and Settings\Пользователь\Рабочий стол\сессия2022\IMG-20220207-WA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57166"/>
            <a:ext cx="4038600" cy="2647176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-20220207-WA0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929066"/>
            <a:ext cx="4762533" cy="2143140"/>
          </a:xfrm>
          <a:prstGeom prst="rect">
            <a:avLst/>
          </a:prstGeom>
          <a:noFill/>
        </p:spPr>
      </p:pic>
      <p:pic>
        <p:nvPicPr>
          <p:cNvPr id="10" name="Picture 4" descr="C:\Documents and Settings\Пользователь\Рабочий стол\сессия2022\IMG-20220207-WA00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143248"/>
            <a:ext cx="4038600" cy="2424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Пользователь\Рабочий стол\сессия2022\image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4038600" cy="1817370"/>
          </a:xfrm>
          <a:prstGeom prst="rect">
            <a:avLst/>
          </a:prstGeom>
          <a:noFill/>
        </p:spPr>
      </p:pic>
      <p:pic>
        <p:nvPicPr>
          <p:cNvPr id="24580" name="Picture 4" descr="C:\Documents and Settings\Пользователь\Рабочий стол\сессия2022\IMG_20210429_124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0"/>
            <a:ext cx="3786214" cy="2839661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-20220207-WA00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714884"/>
            <a:ext cx="4038600" cy="1817370"/>
          </a:xfrm>
          <a:prstGeom prst="rect">
            <a:avLst/>
          </a:prstGeom>
          <a:noFill/>
        </p:spPr>
      </p:pic>
      <p:pic>
        <p:nvPicPr>
          <p:cNvPr id="10" name="Picture 4" descr="C:\Documents and Settings\Пользователь\Рабочий стол\сессия2022\IMG-20220207-WA00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2214554"/>
            <a:ext cx="4991107" cy="2245998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2022\IMG-20220207-WA00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4500570"/>
            <a:ext cx="4038600" cy="181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Пользователь\Рабочий стол\сессия2022\IMG_20211227_102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642918"/>
            <a:ext cx="4038600" cy="3028950"/>
          </a:xfrm>
          <a:prstGeom prst="rect">
            <a:avLst/>
          </a:prstGeom>
          <a:noFill/>
        </p:spPr>
      </p:pic>
      <p:pic>
        <p:nvPicPr>
          <p:cNvPr id="25605" name="Picture 5" descr="C:\Documents and Settings\Пользователь\Рабочий стол\сессия2022\IMG-20220207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785794"/>
            <a:ext cx="4038600" cy="2691348"/>
          </a:xfrm>
          <a:prstGeom prst="rect">
            <a:avLst/>
          </a:prstGeom>
          <a:noFill/>
        </p:spPr>
      </p:pic>
      <p:pic>
        <p:nvPicPr>
          <p:cNvPr id="11" name="Picture 3" descr="C:\Documents and Settings\Пользователь\Рабочий стол\сессия2022\IMG-20220207-WA00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929066"/>
            <a:ext cx="4038600" cy="2202299"/>
          </a:xfrm>
          <a:prstGeom prst="rect">
            <a:avLst/>
          </a:prstGeom>
          <a:noFill/>
        </p:spPr>
      </p:pic>
      <p:pic>
        <p:nvPicPr>
          <p:cNvPr id="13" name="Picture 5" descr="C:\Documents and Settings\Пользователь\Рабочий стол\сессия2022\DSC0818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314324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868346"/>
          </a:xfrm>
        </p:spPr>
        <p:txBody>
          <a:bodyPr/>
          <a:lstStyle/>
          <a:p>
            <a:r>
              <a:rPr lang="ru-RU" dirty="0" smtClean="0"/>
              <a:t>СОШ № 19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643314"/>
            <a:ext cx="4038600" cy="28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714488"/>
            <a:ext cx="32650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85723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143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C:\Documents and Settings\Пользователь\Рабочий стол\сессия2022\фото\IMG-20211011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071546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6" descr="C:\Documents and Settings\Пользователь\Рабочий стол\сессия2022\фото\IMG-20190621-WA00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3786190"/>
            <a:ext cx="4038600" cy="2855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 № 31 </a:t>
            </a:r>
            <a:endParaRPr lang="ru-RU" dirty="0"/>
          </a:p>
        </p:txBody>
      </p:sp>
      <p:pic>
        <p:nvPicPr>
          <p:cNvPr id="266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46257" y="1600200"/>
            <a:ext cx="3442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35756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2861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214290"/>
            <a:ext cx="50006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школа искусств</a:t>
            </a:r>
            <a:endParaRPr lang="ru-RU" dirty="0"/>
          </a:p>
        </p:txBody>
      </p:sp>
      <p:pic>
        <p:nvPicPr>
          <p:cNvPr id="28674" name="Picture 2" descr="C:\Documents and Settings\Пользователь\Рабочий стол\сессия2022\IMG_1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85860"/>
            <a:ext cx="4038600" cy="2692400"/>
          </a:xfrm>
          <a:prstGeom prst="rect">
            <a:avLst/>
          </a:prstGeom>
          <a:noFill/>
        </p:spPr>
      </p:pic>
      <p:pic>
        <p:nvPicPr>
          <p:cNvPr id="28676" name="Picture 4" descr="C:\Documents and Settings\Пользователь\Рабочий стол\сессия2022\IMG_1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4038600" cy="2692400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_09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400050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Пользователь\Рабочий стол\сессия2022\24564ed8-3491-4009-b02c-65eb0fe4bb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571480"/>
            <a:ext cx="4038600" cy="2683630"/>
          </a:xfrm>
          <a:prstGeom prst="rect">
            <a:avLst/>
          </a:prstGeom>
          <a:noFill/>
        </p:spPr>
      </p:pic>
      <p:pic>
        <p:nvPicPr>
          <p:cNvPr id="29700" name="Picture 4" descr="C:\Documents and Settings\Пользователь\Рабочий стол\сессия2022\4d1b19b7-8a38-4adf-a78a-236dbd8d4c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28736"/>
            <a:ext cx="4038600" cy="3139380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034ba44c-ad62-414a-a0be-3d48f23d01d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3571876"/>
            <a:ext cx="4038600" cy="2683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Отделение социального обслуживания на дому №12</a:t>
            </a:r>
            <a:endParaRPr lang="ru-RU" sz="3600" dirty="0"/>
          </a:p>
        </p:txBody>
      </p:sp>
      <p:pic>
        <p:nvPicPr>
          <p:cNvPr id="25602" name="Picture 2" descr="F:\СОЦСЛУЖБА\IMG-20220210-WA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5603" name="Picture 3" descr="F:\СОЦСЛУЖБА\IMG-20220210-WA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 26 апреля по 30 мая 2021 года</a:t>
            </a:r>
            <a:r>
              <a:rPr lang="ru-RU" sz="3600" dirty="0"/>
              <a:t> состоялось Всероссийское голосование по выбору объектов благоустройства по программе «Формирование комфортной городской среды» Благоустройство </a:t>
            </a:r>
            <a:r>
              <a:rPr lang="ru-RU" sz="3600" dirty="0" smtClean="0"/>
              <a:t>ул.Набережной</a:t>
            </a:r>
            <a:r>
              <a:rPr lang="ru-RU" sz="3600" dirty="0"/>
              <a:t>» г.Славянска-на-Кубани через портал госуслуг.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СОЦСЛУЖБА\Screenshot_20220210-134744_Instagra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212976"/>
            <a:ext cx="6572296" cy="3494440"/>
          </a:xfrm>
          <a:prstGeom prst="rect">
            <a:avLst/>
          </a:prstGeom>
          <a:noFill/>
        </p:spPr>
      </p:pic>
      <p:pic>
        <p:nvPicPr>
          <p:cNvPr id="26626" name="Picture 2" descr="F:\СОЦСЛУЖБА\Screenshot_20220210-134958_Instagra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214290"/>
            <a:ext cx="3314636" cy="3270756"/>
          </a:xfrm>
          <a:prstGeom prst="rect">
            <a:avLst/>
          </a:prstGeom>
          <a:noFill/>
        </p:spPr>
      </p:pic>
      <p:pic>
        <p:nvPicPr>
          <p:cNvPr id="26627" name="Picture 3" descr="F:\СОЦСЛУЖБА\Screenshot_20220210-135038_Instagr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7554" y="142853"/>
            <a:ext cx="3604483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Пользователь\Рабочий стол\сессия2022\IMG-20220302-WA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142984"/>
            <a:ext cx="4038600" cy="4038600"/>
          </a:xfrm>
          <a:prstGeom prst="rect">
            <a:avLst/>
          </a:prstGeom>
          <a:noFill/>
        </p:spPr>
      </p:pic>
      <p:pic>
        <p:nvPicPr>
          <p:cNvPr id="32772" name="Picture 4" descr="C:\Documents and Settings\Пользователь\Рабочий стол\сессия2022\IMG-20220302-WA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85728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Пользователь\Рабочий стол\сессия2022\IMG-20220302-WA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57166"/>
            <a:ext cx="2776392" cy="5081990"/>
          </a:xfrm>
          <a:prstGeom prst="rect">
            <a:avLst/>
          </a:prstGeom>
          <a:noFill/>
        </p:spPr>
      </p:pic>
      <p:pic>
        <p:nvPicPr>
          <p:cNvPr id="33795" name="Picture 3" descr="C:\Documents and Settings\Пользователь\Рабочий стол\сессия2022\IMG-20220302-WA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142852"/>
            <a:ext cx="3076545" cy="4097335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-20220302-WA0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2857496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Пользователь\Рабочий стол\сессия2022\IMG-20220207-WA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500042"/>
            <a:ext cx="4038600" cy="1975128"/>
          </a:xfrm>
          <a:prstGeom prst="rect">
            <a:avLst/>
          </a:prstGeom>
          <a:noFill/>
        </p:spPr>
      </p:pic>
      <p:pic>
        <p:nvPicPr>
          <p:cNvPr id="31747" name="Picture 3" descr="C:\Documents and Settings\Пользователь\Рабочий стол\сессия2022\IMG-20220302-WA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642918"/>
            <a:ext cx="2528830" cy="516121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257174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Проблемы</a:t>
            </a:r>
            <a:endParaRPr lang="ru-RU" dirty="0"/>
          </a:p>
          <a:p>
            <a:pPr lvl="0"/>
            <a:r>
              <a:rPr lang="ru-RU" dirty="0"/>
              <a:t>Сбор налогов</a:t>
            </a:r>
          </a:p>
          <a:p>
            <a:pPr lvl="0"/>
            <a:r>
              <a:rPr lang="ru-RU" dirty="0"/>
              <a:t>Вывоз ТКО</a:t>
            </a:r>
          </a:p>
          <a:p>
            <a:pPr lvl="0"/>
            <a:r>
              <a:rPr lang="ru-RU" dirty="0"/>
              <a:t>Проезд транзитного транспорта в летнее время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на 2022 год</a:t>
            </a:r>
            <a:r>
              <a:rPr lang="ru-RU" dirty="0"/>
              <a:t>:</a:t>
            </a:r>
          </a:p>
          <a:p>
            <a:r>
              <a:rPr lang="ru-RU" dirty="0"/>
              <a:t>- Участие в краевой программе «Строительство, реконструкция, капитальный ремонт и ремонт автомобильных дорог общего пользования местного значения» (асфальтирование тротуара по ул. Зеленой);</a:t>
            </a:r>
          </a:p>
          <a:p>
            <a:r>
              <a:rPr lang="ru-RU" dirty="0"/>
              <a:t>-  замена или ремонт КНС;</a:t>
            </a:r>
          </a:p>
          <a:p>
            <a:r>
              <a:rPr lang="ru-RU" dirty="0"/>
              <a:t>- ремонт спортзала;</a:t>
            </a:r>
          </a:p>
          <a:p>
            <a:r>
              <a:rPr lang="ru-RU" dirty="0"/>
              <a:t>- устройство велодорожки (участие в инициативном бюджетировании).</a:t>
            </a:r>
          </a:p>
          <a:p>
            <a:r>
              <a:rPr lang="ru-RU" dirty="0"/>
              <a:t>- подготовительные мероприятия (топосъемка земли, проектная документация) для участия в МП «Формирование городской среды» в 2023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Выражаю слова благодарности</a:t>
            </a:r>
            <a:r>
              <a:rPr lang="ru-RU" dirty="0"/>
              <a:t> жителям поселка за активное участие в проведении всех мероприятий отмеченных мною </a:t>
            </a:r>
          </a:p>
          <a:p>
            <a:r>
              <a:rPr lang="ru-RU" dirty="0"/>
              <a:t>       </a:t>
            </a:r>
            <a:r>
              <a:rPr lang="ru-RU" b="1" dirty="0"/>
              <a:t>и слова благодарности за оказанную поддержку</a:t>
            </a:r>
            <a:r>
              <a:rPr lang="ru-RU" dirty="0"/>
              <a:t>, губернатору Краснодарского края Кондратьеву Вениамину Ивановичу, </a:t>
            </a:r>
          </a:p>
          <a:p>
            <a:r>
              <a:rPr lang="ru-RU" dirty="0"/>
              <a:t>депутату ЗСК Чернявскому Виктору Васильевичу, </a:t>
            </a:r>
          </a:p>
          <a:p>
            <a:r>
              <a:rPr lang="ru-RU" dirty="0"/>
              <a:t>Депутату Госдумы Демченко Ивану Ивановичу</a:t>
            </a:r>
            <a:r>
              <a:rPr lang="ru-RU" dirty="0" smtClean="0"/>
              <a:t>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главе </a:t>
            </a:r>
            <a:r>
              <a:rPr lang="ru-RU" dirty="0"/>
              <a:t>администрации муниципального образования Славянский район Синяговскому Роману Ивановичу, </a:t>
            </a:r>
          </a:p>
          <a:p>
            <a:r>
              <a:rPr lang="ru-RU" dirty="0"/>
              <a:t>Совету муниципального образования Славянский район в лице Литовка Григория Владимировича, </a:t>
            </a:r>
          </a:p>
          <a:p>
            <a:r>
              <a:rPr lang="ru-RU" dirty="0"/>
              <a:t>Генеральному директору АО фирма «Агрокомплекс» имени Н.И.Ткачева Евгению Николаевичу Хворостине, </a:t>
            </a:r>
          </a:p>
          <a:p>
            <a:r>
              <a:rPr lang="ru-RU" dirty="0"/>
              <a:t>директору АО фирма «Агрокомплекс им. Н.И.Ткачева предприятие «Ордынское» Александру Владимировичу Антонову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11 </a:t>
            </a:r>
            <a:r>
              <a:rPr lang="ru-RU" dirty="0"/>
              <a:t>сентября 2022 года состоятся выборы депутатов в Законодательное Собрания Краснодарского края просим  проявить гражданскую активность, прийти на выборы и проголосовать за достойных кандидатов.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Я желаю всем крепкого здоровья, успехов и процветания нашему поселению.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ВСЕМ </a:t>
            </a:r>
          </a:p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F:\IMG-20190702-WA0008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4141" y="1071546"/>
            <a:ext cx="3983835" cy="531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/>
              <a:t>В 2021 году предоставлены 4865 услуг и оказаны консультации.   </a:t>
            </a:r>
          </a:p>
          <a:p>
            <a:r>
              <a:rPr lang="ru-RU" dirty="0"/>
              <a:t>      За 2021 год администрацией оказано населению более 869 муниципальных государственных услуг, из них 740 физическим лицам, 129  юридическим. В том числе, 591 выписка из похозяйственных книг, присвоение и аннулирование адресов - 131 услуга, разрешений на разрытие – 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Минченко Анастасия Александровна приняла участие в краевом конкурсе «Лидеры Кубани»</a:t>
            </a:r>
          </a:p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сессия2022\IMG-20220302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Об </a:t>
            </a:r>
            <a:r>
              <a:rPr lang="ru-RU" b="1" dirty="0"/>
              <a:t>исполнении бюджета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Коржевского сельского поселения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 2021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2021 году по итогам года мы получили в казну от разных источников </a:t>
            </a:r>
            <a:r>
              <a:rPr lang="ru-RU" b="1" dirty="0"/>
              <a:t>30 млн. 599</a:t>
            </a:r>
            <a:r>
              <a:rPr lang="ru-RU" dirty="0"/>
              <a:t> тыс.руб. исполнение уточненного плана составило 100,4%. Источниками доходов бюджета сельского поселения являются: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1213</Words>
  <Application>Microsoft Office PowerPoint</Application>
  <PresentationFormat>Экран (4:3)</PresentationFormat>
  <Paragraphs>108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Расширенная сессия  Совета Коржевского сельского поселения 04 марта 2022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Об исполнении бюджета Коржевского сельского поселения за 2021 год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Благоустройство и жизнедеятельность поселения</vt:lpstr>
      <vt:lpstr>ул. Комсомольская</vt:lpstr>
      <vt:lpstr>Тротуары ул. Зеленая  (центральный парк)</vt:lpstr>
      <vt:lpstr>ул. Октябрьская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Пучек С.Н.  подъезд дома № 1 по ул. Солнечной</vt:lpstr>
      <vt:lpstr>Коваленко Т.А.</vt:lpstr>
      <vt:lpstr>Слайд 31</vt:lpstr>
      <vt:lpstr>«Самая благоустроенная  территория многоквартирного дома» ул. Молодежная, д.29 Фоко Н.Г.</vt:lpstr>
      <vt:lpstr> Все победители  награждены    Благодарственными письмами главы муниципального образования  Славянский район  Р.И.Синяговского</vt:lpstr>
      <vt:lpstr>Социальная сфера</vt:lpstr>
      <vt:lpstr>Слайд 35</vt:lpstr>
      <vt:lpstr>Слайд 36</vt:lpstr>
      <vt:lpstr>Слайд 37</vt:lpstr>
      <vt:lpstr>Слайд 38</vt:lpstr>
      <vt:lpstr>Безопасность населения</vt:lpstr>
      <vt:lpstr>Слайд 40</vt:lpstr>
      <vt:lpstr>Воинский учет</vt:lpstr>
      <vt:lpstr>Молодежь</vt:lpstr>
      <vt:lpstr>Слайд 43</vt:lpstr>
      <vt:lpstr>Спорт</vt:lpstr>
      <vt:lpstr>Слайд 45</vt:lpstr>
      <vt:lpstr>Слайд 46</vt:lpstr>
      <vt:lpstr>Слайд 47</vt:lpstr>
      <vt:lpstr>Слайд 48</vt:lpstr>
      <vt:lpstr>МКУК СДК «Коржевский»</vt:lpstr>
      <vt:lpstr>Слайд 50</vt:lpstr>
      <vt:lpstr>Слайд 51</vt:lpstr>
      <vt:lpstr>Слайд 52</vt:lpstr>
      <vt:lpstr>СОШ № 19</vt:lpstr>
      <vt:lpstr>Слайд 54</vt:lpstr>
      <vt:lpstr>Детский сад № 31 </vt:lpstr>
      <vt:lpstr>Слайд 56</vt:lpstr>
      <vt:lpstr>Детская школа искусств</vt:lpstr>
      <vt:lpstr>Слайд 58</vt:lpstr>
      <vt:lpstr>Отделение социального обслуживания на дому №12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 Совета Коржевского сельского поселения 04 марта 2022 г.</dc:title>
  <dc:creator>Пользователь</dc:creator>
  <cp:lastModifiedBy>Пользователь Windows</cp:lastModifiedBy>
  <cp:revision>55</cp:revision>
  <dcterms:created xsi:type="dcterms:W3CDTF">2022-03-02T06:02:24Z</dcterms:created>
  <dcterms:modified xsi:type="dcterms:W3CDTF">2022-03-22T07:43:38Z</dcterms:modified>
</cp:coreProperties>
</file>