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65" r:id="rId3"/>
    <p:sldId id="288" r:id="rId4"/>
    <p:sldId id="285" r:id="rId5"/>
    <p:sldId id="290" r:id="rId6"/>
    <p:sldId id="279" r:id="rId7"/>
    <p:sldId id="292" r:id="rId8"/>
    <p:sldId id="280" r:id="rId9"/>
    <p:sldId id="291" r:id="rId10"/>
    <p:sldId id="295" r:id="rId11"/>
    <p:sldId id="294" r:id="rId12"/>
    <p:sldId id="293" r:id="rId13"/>
    <p:sldId id="277" r:id="rId14"/>
    <p:sldId id="296" r:id="rId15"/>
  </p:sldIdLst>
  <p:sldSz cx="9144000" cy="5143500" type="screen16x9"/>
  <p:notesSz cx="6794500" cy="9931400"/>
  <p:embeddedFontLst>
    <p:embeddedFont>
      <p:font typeface="Montserrat" charset="0"/>
      <p:regular r:id="rId17"/>
      <p:bold r:id="rId18"/>
      <p:italic r:id="rId19"/>
      <p:boldItalic r:id="rId20"/>
    </p:embeddedFont>
    <p:embeddedFont>
      <p:font typeface="Karla" charset="0"/>
      <p:regular r:id="rId21"/>
      <p:bold r:id="rId22"/>
      <p:italic r:id="rId23"/>
      <p:boldItalic r:id="rId24"/>
    </p:embeddedFont>
    <p:embeddedFont>
      <p:font typeface="Arial Narrow" pitchFamily="34" charset="0"/>
      <p:regular r:id="rId25"/>
      <p:bold r:id="rId26"/>
      <p:italic r:id="rId27"/>
      <p:boldItalic r:id="rId28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E5C44"/>
  </p:clrMru>
</p:presentationPr>
</file>

<file path=ppt/tableStyles.xml><?xml version="1.0" encoding="utf-8"?>
<a:tblStyleLst xmlns:a="http://schemas.openxmlformats.org/drawingml/2006/main" def="{449C6D22-F7BB-42C1-911B-F65097362191}">
  <a:tblStyle styleId="{449C6D22-F7BB-42C1-911B-F65097362191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182" y="-10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88900" y="744538"/>
            <a:ext cx="6618288" cy="3724275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ln>
            <a:miter lim="800000"/>
          </a:ln>
        </p:spPr>
      </p:sp>
      <p:sp>
        <p:nvSpPr>
          <p:cNvPr id="8194" name="Shape 6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ln>
            <a:miter lim="800000"/>
          </a:ln>
        </p:spPr>
      </p:sp>
      <p:sp>
        <p:nvSpPr>
          <p:cNvPr id="10242" name="Shape 15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ln>
            <a:miter lim="800000"/>
          </a:ln>
        </p:spPr>
      </p:sp>
      <p:sp>
        <p:nvSpPr>
          <p:cNvPr id="15362" name="Shape 37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ln>
            <a:miter lim="800000"/>
          </a:ln>
        </p:spPr>
      </p:sp>
      <p:sp>
        <p:nvSpPr>
          <p:cNvPr id="18434" name="Shape 38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ln>
            <a:miter lim="800000"/>
          </a:ln>
        </p:spPr>
      </p:sp>
      <p:sp>
        <p:nvSpPr>
          <p:cNvPr id="24578" name="Shape 35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"/>
          <p:cNvSpPr>
            <a:spLocks noChangeArrowheads="1"/>
          </p:cNvSpPr>
          <p:nvPr/>
        </p:nvSpPr>
        <p:spPr bwMode="auto">
          <a:xfrm>
            <a:off x="219075" y="-9525"/>
            <a:ext cx="5276850" cy="5167313"/>
          </a:xfrm>
          <a:custGeom>
            <a:avLst/>
            <a:gdLst>
              <a:gd name="T0" fmla="*/ 0 w 211075"/>
              <a:gd name="T1" fmla="*/ 0 h 206683"/>
              <a:gd name="T2" fmla="*/ 211075 w 211075"/>
              <a:gd name="T3" fmla="*/ 206683 h 206683"/>
            </a:gdLst>
            <a:ahLst/>
            <a:cxnLst/>
            <a:rect l="T0" t="T1" r="T2" b="T3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45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Shape 10"/>
          <p:cNvSpPr>
            <a:spLocks noChangeArrowheads="1"/>
          </p:cNvSpPr>
          <p:nvPr/>
        </p:nvSpPr>
        <p:spPr bwMode="auto">
          <a:xfrm>
            <a:off x="-9525" y="-9525"/>
            <a:ext cx="5276850" cy="5167313"/>
          </a:xfrm>
          <a:custGeom>
            <a:avLst/>
            <a:gdLst>
              <a:gd name="T0" fmla="*/ 0 w 211075"/>
              <a:gd name="T1" fmla="*/ 0 h 206683"/>
              <a:gd name="T2" fmla="*/ 211075 w 211075"/>
              <a:gd name="T3" fmla="*/ 206683 h 206683"/>
            </a:gdLst>
            <a:ahLst/>
            <a:cxnLst/>
            <a:rect l="T0" t="T1" r="T2" b="T3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48300" y="3175950"/>
            <a:ext cx="3530700" cy="1181999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+ imag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8"/>
          <p:cNvSpPr>
            <a:spLocks noChangeArrowheads="1"/>
          </p:cNvSpPr>
          <p:nvPr/>
        </p:nvSpPr>
        <p:spPr bwMode="auto">
          <a:xfrm>
            <a:off x="219075" y="-9525"/>
            <a:ext cx="5276850" cy="5167313"/>
          </a:xfrm>
          <a:custGeom>
            <a:avLst/>
            <a:gdLst>
              <a:gd name="T0" fmla="*/ 0 w 211075"/>
              <a:gd name="T1" fmla="*/ 0 h 206683"/>
              <a:gd name="T2" fmla="*/ 211075 w 211075"/>
              <a:gd name="T3" fmla="*/ 206683 h 206683"/>
            </a:gdLst>
            <a:ahLst/>
            <a:cxnLst/>
            <a:rect l="T0" t="T1" r="T2" b="T3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45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Shape 19"/>
          <p:cNvSpPr>
            <a:spLocks noChangeArrowheads="1"/>
          </p:cNvSpPr>
          <p:nvPr/>
        </p:nvSpPr>
        <p:spPr bwMode="auto">
          <a:xfrm>
            <a:off x="-9525" y="-9525"/>
            <a:ext cx="5276850" cy="5167313"/>
          </a:xfrm>
          <a:custGeom>
            <a:avLst/>
            <a:gdLst>
              <a:gd name="T0" fmla="*/ 0 w 211075"/>
              <a:gd name="T1" fmla="*/ 0 h 206683"/>
              <a:gd name="T2" fmla="*/ 211075 w 211075"/>
              <a:gd name="T3" fmla="*/ 206683 h 206683"/>
            </a:gdLst>
            <a:ahLst/>
            <a:cxnLst/>
            <a:rect l="T0" t="T1" r="T2" b="T3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838309" y="1807900"/>
            <a:ext cx="3148199" cy="485699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3148199" cy="22557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0"/>
          <p:cNvSpPr>
            <a:spLocks noChangeArrowheads="1"/>
          </p:cNvSpPr>
          <p:nvPr/>
        </p:nvSpPr>
        <p:spPr bwMode="auto">
          <a:xfrm>
            <a:off x="228600" y="-11113"/>
            <a:ext cx="8229600" cy="5165726"/>
          </a:xfrm>
          <a:custGeom>
            <a:avLst/>
            <a:gdLst>
              <a:gd name="T0" fmla="*/ 0 w 328450"/>
              <a:gd name="T1" fmla="*/ 0 h 206122"/>
              <a:gd name="T2" fmla="*/ 328450 w 328450"/>
              <a:gd name="T3" fmla="*/ 206122 h 206122"/>
            </a:gdLst>
            <a:ahLst/>
            <a:cxnLst/>
            <a:rect l="T0" t="T1" r="T2" b="T3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45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Shape 51"/>
          <p:cNvSpPr>
            <a:spLocks noChangeArrowheads="1"/>
          </p:cNvSpPr>
          <p:nvPr/>
        </p:nvSpPr>
        <p:spPr bwMode="auto">
          <a:xfrm>
            <a:off x="0" y="-11113"/>
            <a:ext cx="8229600" cy="5165726"/>
          </a:xfrm>
          <a:custGeom>
            <a:avLst/>
            <a:gdLst>
              <a:gd name="T0" fmla="*/ 0 w 328450"/>
              <a:gd name="T1" fmla="*/ 0 h 206122"/>
              <a:gd name="T2" fmla="*/ 328450 w 328450"/>
              <a:gd name="T3" fmla="*/ 206122 h 206122"/>
            </a:gdLst>
            <a:ahLst/>
            <a:cxnLst/>
            <a:rect l="T0" t="T1" r="T2" b="T3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499" cy="4095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8"/>
          <p:cNvSpPr>
            <a:spLocks noChangeArrowheads="1"/>
          </p:cNvSpPr>
          <p:nvPr/>
        </p:nvSpPr>
        <p:spPr bwMode="auto">
          <a:xfrm>
            <a:off x="228600" y="-11113"/>
            <a:ext cx="8229600" cy="5165726"/>
          </a:xfrm>
          <a:custGeom>
            <a:avLst/>
            <a:gdLst>
              <a:gd name="T0" fmla="*/ 0 w 328450"/>
              <a:gd name="T1" fmla="*/ 0 h 206122"/>
              <a:gd name="T2" fmla="*/ 328450 w 328450"/>
              <a:gd name="T3" fmla="*/ 206122 h 206122"/>
            </a:gdLst>
            <a:ahLst/>
            <a:cxnLst/>
            <a:rect l="T0" t="T1" r="T2" b="T3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45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Shape 59"/>
          <p:cNvSpPr>
            <a:spLocks noChangeArrowheads="1"/>
          </p:cNvSpPr>
          <p:nvPr/>
        </p:nvSpPr>
        <p:spPr bwMode="auto">
          <a:xfrm>
            <a:off x="0" y="-11113"/>
            <a:ext cx="8229600" cy="5165726"/>
          </a:xfrm>
          <a:custGeom>
            <a:avLst/>
            <a:gdLst>
              <a:gd name="T0" fmla="*/ 0 w 328450"/>
              <a:gd name="T1" fmla="*/ 0 h 206122"/>
              <a:gd name="T2" fmla="*/ 328450 w 328450"/>
              <a:gd name="T3" fmla="*/ 206122 h 206122"/>
            </a:gdLst>
            <a:ahLst/>
            <a:cxnLst/>
            <a:rect l="T0" t="T1" r="T2" b="T3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8BC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457200" y="741363"/>
            <a:ext cx="518477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457200" y="1352550"/>
            <a:ext cx="5184775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65"/>
          <p:cNvSpPr txBox="1">
            <a:spLocks noGrp="1"/>
          </p:cNvSpPr>
          <p:nvPr>
            <p:ph type="ctrTitle"/>
          </p:nvPr>
        </p:nvSpPr>
        <p:spPr>
          <a:xfrm>
            <a:off x="285750" y="2500313"/>
            <a:ext cx="4229100" cy="1182687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999999"/>
              </a:buClr>
              <a:buSzTx/>
              <a:buFont typeface="Montserrat"/>
              <a:buNone/>
            </a:pPr>
            <a:r>
              <a:rPr lang="ru-RU" sz="3200" b="1" smtClean="0">
                <a:solidFill>
                  <a:srgbClr val="999999"/>
                </a:solidFill>
                <a:latin typeface="Montserrat"/>
                <a:cs typeface="Arial" charset="0"/>
                <a:sym typeface="Montserrat"/>
              </a:rPr>
              <a:t>ФЕДЕРАЛЬНАЯ ПОДДЕРЖКА СЕМЕЙ С ДЕТЬМИ</a:t>
            </a:r>
          </a:p>
        </p:txBody>
      </p:sp>
      <p:pic>
        <p:nvPicPr>
          <p:cNvPr id="7171" name="Picture 2" descr="C:\Users\077KrysinaOS\Desktop\лого\logo\PNG\logo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58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s://sun9-26.userapi.com/qE9fJVCk0zEFvWQBS6sFlwf1p5cGEMv2YvE4aA/Sxi3rwSD-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357188"/>
            <a:ext cx="4357688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https://sun9-27.userapi.com/dM7bRG8ALWIkKgOckYQ4Jbsh-i6634fiPsAU4w/4s5U4775ni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88"/>
            <a:ext cx="434022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ttps://sun9-50.userapi.com/Y4A7glYd9GCy21JsMuEV5k3OQ1uxAfjLJ7qzLA/boY2BTp3kV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00063"/>
            <a:ext cx="4286250" cy="42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https://sun9-64.userapi.com/Uexe3s_1ogNWLHKIHngLSMOk1UXSHYCgfTDGwg/_O2JdIbVgb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9463" y="500063"/>
            <a:ext cx="4268787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077KrysinaOS\Desktop\кодовое слов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357313"/>
            <a:ext cx="66770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Shape 390"/>
          <p:cNvSpPr txBox="1">
            <a:spLocks/>
          </p:cNvSpPr>
          <p:nvPr/>
        </p:nvSpPr>
        <p:spPr bwMode="auto">
          <a:xfrm>
            <a:off x="214313" y="142875"/>
            <a:ext cx="57864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>
              <a:buClr>
                <a:srgbClr val="999999"/>
              </a:buClr>
              <a:buSzPct val="100000"/>
              <a:buFont typeface="Montserrat"/>
              <a:buNone/>
            </a:pPr>
            <a:r>
              <a:rPr lang="ru-RU" sz="2000" b="1">
                <a:solidFill>
                  <a:srgbClr val="999999"/>
                </a:solidFill>
                <a:latin typeface="Montserrat"/>
                <a:sym typeface="Montserrat"/>
              </a:rPr>
              <a:t>УСТАНОВКА КОДОВОГО СЛОВА ДЛЯ ДОСТУПА К ПЕРСОНАЛЬНОМУ КОНСУЛЬТИРОВАНИЮ ПО ТЕЛЕФОНУ</a:t>
            </a:r>
            <a:endParaRPr lang="ru-RU" sz="2000" b="1">
              <a:solidFill>
                <a:srgbClr val="FF5722"/>
              </a:solidFill>
              <a:latin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361"/>
          <p:cNvSpPr>
            <a:spLocks noChangeArrowheads="1"/>
          </p:cNvSpPr>
          <p:nvPr/>
        </p:nvSpPr>
        <p:spPr bwMode="auto">
          <a:xfrm>
            <a:off x="6062663" y="628650"/>
            <a:ext cx="1863725" cy="3922713"/>
          </a:xfrm>
          <a:custGeom>
            <a:avLst/>
            <a:gdLst>
              <a:gd name="T0" fmla="*/ 0 w 25999"/>
              <a:gd name="T1" fmla="*/ 0 h 54713"/>
              <a:gd name="T2" fmla="*/ 25999 w 25999"/>
              <a:gd name="T3" fmla="*/ 54713 h 54713"/>
            </a:gdLst>
            <a:ahLst/>
            <a:cxnLst/>
            <a:rect l="T0" t="T1" r="T2" b="T3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B7B7B7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23555" name="Shape 362"/>
          <p:cNvSpPr>
            <a:spLocks noChangeArrowheads="1"/>
          </p:cNvSpPr>
          <p:nvPr/>
        </p:nvSpPr>
        <p:spPr bwMode="auto">
          <a:xfrm>
            <a:off x="6199188" y="1189038"/>
            <a:ext cx="1589087" cy="2811462"/>
          </a:xfrm>
          <a:prstGeom prst="rect">
            <a:avLst/>
          </a:prstGeom>
          <a:solidFill>
            <a:srgbClr val="F3F3F3"/>
          </a:solidFill>
          <a:ln w="9525">
            <a:solidFill>
              <a:srgbClr val="D9D9D9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ru-RU" sz="1000">
                <a:solidFill>
                  <a:srgbClr val="999999"/>
                </a:solidFill>
                <a:latin typeface="Karla"/>
                <a:sym typeface="Karla"/>
              </a:rPr>
              <a:t>Place your screenshot here</a:t>
            </a:r>
          </a:p>
        </p:txBody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71438" y="857250"/>
            <a:ext cx="4572000" cy="3429000"/>
          </a:xfrm>
        </p:spPr>
        <p:txBody>
          <a:bodyPr>
            <a:noAutofit/>
          </a:bodyPr>
          <a:lstStyle/>
          <a:p>
            <a:pPr marL="0" indent="266700" eaLnBrk="1" hangingPunct="1">
              <a:spcBef>
                <a:spcPct val="0"/>
              </a:spcBef>
              <a:buClr>
                <a:srgbClr val="666666"/>
              </a:buClr>
              <a:buFont typeface="Karla"/>
              <a:buChar char="▸"/>
            </a:pPr>
            <a:r>
              <a:rPr lang="ru-RU" sz="2000" smtClean="0">
                <a:solidFill>
                  <a:srgbClr val="999999"/>
                </a:solidFill>
                <a:latin typeface="Montserrat"/>
                <a:cs typeface="Arial" charset="0"/>
                <a:sym typeface="Montserrat"/>
              </a:rPr>
              <a:t> информационная работа в средствах массовой информации</a:t>
            </a:r>
          </a:p>
          <a:p>
            <a:pPr marL="0" indent="266700" eaLnBrk="1" hangingPunct="1">
              <a:spcBef>
                <a:spcPct val="0"/>
              </a:spcBef>
              <a:buClr>
                <a:srgbClr val="666666"/>
              </a:buClr>
              <a:buFont typeface="Karla"/>
              <a:buChar char="▸"/>
            </a:pPr>
            <a:r>
              <a:rPr lang="ru-RU" sz="2000" smtClean="0">
                <a:solidFill>
                  <a:srgbClr val="999999"/>
                </a:solidFill>
                <a:latin typeface="Montserrat"/>
                <a:cs typeface="Arial" charset="0"/>
                <a:sym typeface="Montserrat"/>
              </a:rPr>
              <a:t> </a:t>
            </a:r>
            <a:r>
              <a:rPr lang="en-US" sz="2000" smtClean="0">
                <a:solidFill>
                  <a:srgbClr val="999999"/>
                </a:solidFill>
                <a:latin typeface="Montserrat"/>
                <a:cs typeface="Arial" charset="0"/>
                <a:sym typeface="Montserrat"/>
              </a:rPr>
              <a:t>call</a:t>
            </a:r>
            <a:r>
              <a:rPr lang="ru-RU" sz="2000" smtClean="0">
                <a:solidFill>
                  <a:srgbClr val="999999"/>
                </a:solidFill>
                <a:latin typeface="Montserrat"/>
                <a:cs typeface="Arial" charset="0"/>
                <a:sym typeface="Montserrat"/>
              </a:rPr>
              <a:t>-центр </a:t>
            </a:r>
            <a:r>
              <a:rPr lang="ru-RU" sz="2000" b="1" smtClean="0">
                <a:solidFill>
                  <a:srgbClr val="999999"/>
                </a:solidFill>
                <a:latin typeface="Montserrat"/>
                <a:cs typeface="Arial" charset="0"/>
                <a:sym typeface="Montserrat"/>
              </a:rPr>
              <a:t>8 </a:t>
            </a:r>
            <a:r>
              <a:rPr lang="en-US" sz="2000" b="1" smtClean="0">
                <a:solidFill>
                  <a:srgbClr val="999999"/>
                </a:solidFill>
                <a:latin typeface="Montserrat"/>
                <a:cs typeface="Arial" charset="0"/>
                <a:sym typeface="Montserrat"/>
              </a:rPr>
              <a:t>(861) 214-28-68</a:t>
            </a:r>
            <a:r>
              <a:rPr lang="ru-RU" sz="2000" b="1" smtClean="0">
                <a:solidFill>
                  <a:srgbClr val="999999"/>
                </a:solidFill>
                <a:latin typeface="Montserrat"/>
                <a:cs typeface="Arial" charset="0"/>
                <a:sym typeface="Montserrat"/>
              </a:rPr>
              <a:t> </a:t>
            </a:r>
          </a:p>
          <a:p>
            <a:pPr marL="0" indent="266700" eaLnBrk="1" hangingPunct="1">
              <a:spcBef>
                <a:spcPct val="0"/>
              </a:spcBef>
              <a:buClr>
                <a:srgbClr val="666666"/>
              </a:buClr>
              <a:buFont typeface="Karla"/>
              <a:buNone/>
            </a:pPr>
            <a:r>
              <a:rPr lang="ru-RU" sz="2000" b="1" smtClean="0">
                <a:solidFill>
                  <a:srgbClr val="999999"/>
                </a:solidFill>
                <a:latin typeface="Montserrat"/>
                <a:cs typeface="Arial" charset="0"/>
                <a:sym typeface="Montserrat"/>
              </a:rPr>
              <a:t>                      8 (861) 251-60-98</a:t>
            </a:r>
            <a:endParaRPr lang="ru-RU" sz="2000" smtClean="0">
              <a:solidFill>
                <a:srgbClr val="999999"/>
              </a:solidFill>
              <a:latin typeface="Montserrat"/>
              <a:cs typeface="Arial" charset="0"/>
              <a:sym typeface="Montserrat"/>
            </a:endParaRPr>
          </a:p>
          <a:p>
            <a:pPr marL="0" indent="266700" eaLnBrk="1" hangingPunct="1">
              <a:spcBef>
                <a:spcPct val="0"/>
              </a:spcBef>
              <a:buClr>
                <a:srgbClr val="666666"/>
              </a:buClr>
              <a:buFont typeface="Karla"/>
              <a:buChar char="▸"/>
            </a:pPr>
            <a:r>
              <a:rPr lang="en-US" sz="2000" smtClean="0">
                <a:solidFill>
                  <a:srgbClr val="999999"/>
                </a:solidFill>
                <a:latin typeface="Montserrat"/>
                <a:cs typeface="Arial" charset="0"/>
                <a:sym typeface="Montserrat"/>
              </a:rPr>
              <a:t>online-</a:t>
            </a:r>
            <a:r>
              <a:rPr lang="ru-RU" sz="2000" smtClean="0">
                <a:solidFill>
                  <a:srgbClr val="999999"/>
                </a:solidFill>
                <a:latin typeface="Montserrat"/>
                <a:cs typeface="Arial" charset="0"/>
                <a:sym typeface="Montserrat"/>
              </a:rPr>
              <a:t>приемная на сайте ПФР </a:t>
            </a:r>
            <a:r>
              <a:rPr lang="en-US" sz="2000" smtClean="0">
                <a:solidFill>
                  <a:srgbClr val="FF0000"/>
                </a:solidFill>
                <a:latin typeface="Arial" charset="0"/>
                <a:cs typeface="Arial" charset="0"/>
                <a:sym typeface="Montserrat"/>
              </a:rPr>
              <a:t>https://es.pfrf.ru/appeal/</a:t>
            </a:r>
            <a:r>
              <a:rPr lang="ru-RU" sz="2000" smtClean="0">
                <a:solidFill>
                  <a:srgbClr val="FF0000"/>
                </a:solidFill>
                <a:latin typeface="Arial" charset="0"/>
                <a:cs typeface="Arial" charset="0"/>
                <a:sym typeface="Montserrat"/>
              </a:rPr>
              <a:t> </a:t>
            </a:r>
            <a:endParaRPr lang="ru-RU" sz="2000" smtClean="0">
              <a:solidFill>
                <a:srgbClr val="999999"/>
              </a:solidFill>
              <a:latin typeface="Montserrat"/>
              <a:cs typeface="Arial" charset="0"/>
              <a:sym typeface="Montserrat"/>
            </a:endParaRPr>
          </a:p>
          <a:p>
            <a:pPr marL="0" indent="266700" eaLnBrk="1" hangingPunct="1">
              <a:spcBef>
                <a:spcPct val="0"/>
              </a:spcBef>
              <a:buClr>
                <a:srgbClr val="666666"/>
              </a:buClr>
              <a:buFont typeface="Karla"/>
              <a:buChar char="▸"/>
            </a:pPr>
            <a:r>
              <a:rPr lang="ru-RU" sz="2000" smtClean="0">
                <a:solidFill>
                  <a:srgbClr val="999999"/>
                </a:solidFill>
                <a:latin typeface="Montserrat"/>
                <a:cs typeface="Arial" charset="0"/>
                <a:sym typeface="Montserrat"/>
              </a:rPr>
              <a:t>личные консультации и информационные посты в официальных  аккаунтах ОПФР по Краснодарскому краю в социальных сетях</a:t>
            </a:r>
            <a:r>
              <a:rPr lang="en-US" sz="2000" smtClean="0">
                <a:solidFill>
                  <a:srgbClr val="999999"/>
                </a:solidFill>
                <a:latin typeface="Montserrat"/>
                <a:cs typeface="Arial" charset="0"/>
                <a:sym typeface="Montserrat"/>
              </a:rPr>
              <a:t> </a:t>
            </a:r>
            <a:endParaRPr lang="ru-RU" sz="2000" smtClean="0">
              <a:solidFill>
                <a:srgbClr val="999999"/>
              </a:solidFill>
              <a:latin typeface="Montserrat"/>
              <a:cs typeface="Arial" charset="0"/>
              <a:sym typeface="Montserrat"/>
            </a:endParaRPr>
          </a:p>
        </p:txBody>
      </p:sp>
      <p:sp>
        <p:nvSpPr>
          <p:cNvPr id="23557" name="Заголовок 7"/>
          <p:cNvSpPr txBox="1">
            <a:spLocks noGrp="1"/>
          </p:cNvSpPr>
          <p:nvPr>
            <p:ph type="title"/>
          </p:nvPr>
        </p:nvSpPr>
        <p:spPr>
          <a:xfrm>
            <a:off x="214313" y="0"/>
            <a:ext cx="3500437" cy="9144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999999"/>
              </a:buClr>
              <a:buFont typeface="Montserrat"/>
              <a:buNone/>
            </a:pPr>
            <a:r>
              <a:rPr lang="ru-RU" sz="2400" b="1" smtClean="0">
                <a:solidFill>
                  <a:srgbClr val="999999"/>
                </a:solidFill>
                <a:latin typeface="Montserrat"/>
                <a:cs typeface="Arial" charset="0"/>
                <a:sym typeface="Montserrat"/>
              </a:rPr>
              <a:t>ИНФОРМИРОВАНИЕ ГРАЖДАН </a:t>
            </a:r>
          </a:p>
        </p:txBody>
      </p:sp>
      <p:pic>
        <p:nvPicPr>
          <p:cNvPr id="23558" name="Picture 2" descr="Z:\КЛИПАРТ\Соцсети_ПФ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63" y="4154488"/>
            <a:ext cx="2697162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9188" y="771525"/>
            <a:ext cx="158908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 txBox="1">
            <a:spLocks noGrp="1"/>
          </p:cNvSpPr>
          <p:nvPr>
            <p:ph type="title"/>
          </p:nvPr>
        </p:nvSpPr>
        <p:spPr>
          <a:xfrm>
            <a:off x="214313" y="928688"/>
            <a:ext cx="4000500" cy="3271837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999999"/>
              </a:buClr>
              <a:buFont typeface="Montserrat"/>
              <a:buNone/>
            </a:pPr>
            <a:r>
              <a:rPr lang="ru-RU" sz="2400" b="1" smtClean="0">
                <a:solidFill>
                  <a:srgbClr val="C00000"/>
                </a:solidFill>
                <a:latin typeface="Montserrat"/>
                <a:cs typeface="Arial" charset="0"/>
                <a:sym typeface="Montserrat"/>
              </a:rPr>
              <a:t>НЕ ЗАПОЛНЯЙТЕ ЗАЯВЛЕНИЯ НА САЙТАХ МОШЕННИКОВ</a:t>
            </a:r>
            <a:br>
              <a:rPr lang="ru-RU" sz="2400" b="1" smtClean="0">
                <a:solidFill>
                  <a:srgbClr val="C00000"/>
                </a:solidFill>
                <a:latin typeface="Montserrat"/>
                <a:cs typeface="Arial" charset="0"/>
                <a:sym typeface="Montserrat"/>
              </a:rPr>
            </a:br>
            <a:r>
              <a:rPr lang="ru-RU" sz="2400" b="1" smtClean="0">
                <a:solidFill>
                  <a:srgbClr val="C00000"/>
                </a:solidFill>
                <a:latin typeface="Montserrat"/>
                <a:cs typeface="Arial" charset="0"/>
                <a:sym typeface="Montserrat"/>
              </a:rPr>
              <a:t/>
            </a:r>
            <a:br>
              <a:rPr lang="ru-RU" sz="2400" b="1" smtClean="0">
                <a:solidFill>
                  <a:srgbClr val="C00000"/>
                </a:solidFill>
                <a:latin typeface="Montserrat"/>
                <a:cs typeface="Arial" charset="0"/>
                <a:sym typeface="Montserrat"/>
              </a:rPr>
            </a:br>
            <a:r>
              <a:rPr lang="ru-RU" sz="2400" b="1" smtClean="0">
                <a:solidFill>
                  <a:srgbClr val="C00000"/>
                </a:solidFill>
                <a:latin typeface="Montserrat"/>
                <a:cs typeface="Arial" charset="0"/>
                <a:sym typeface="Montserrat"/>
              </a:rPr>
              <a:t>НЕ НАПРАВЛЯЙТЕ СВОИ ПЕРСОНАЛЬНЫЕ ДАННЫЕ НЕИЗВЕСТНЫМ ЛИЦАМ</a:t>
            </a:r>
          </a:p>
        </p:txBody>
      </p:sp>
      <p:sp>
        <p:nvSpPr>
          <p:cNvPr id="25603" name="Shape 660"/>
          <p:cNvSpPr>
            <a:spLocks noChangeArrowheads="1"/>
          </p:cNvSpPr>
          <p:nvPr/>
        </p:nvSpPr>
        <p:spPr bwMode="auto">
          <a:xfrm>
            <a:off x="5715000" y="1214438"/>
            <a:ext cx="2428875" cy="2143125"/>
          </a:xfrm>
          <a:custGeom>
            <a:avLst/>
            <a:gdLst>
              <a:gd name="T0" fmla="*/ 0 w 16221"/>
              <a:gd name="T1" fmla="*/ 0 h 14176"/>
              <a:gd name="T2" fmla="*/ 16221 w 16221"/>
              <a:gd name="T3" fmla="*/ 14176 h 14176"/>
            </a:gdLst>
            <a:ahLst/>
            <a:cxnLst/>
            <a:rect l="T0" t="T1" r="T2" b="T3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close/>
              </a:path>
            </a:pathLst>
          </a:custGeom>
          <a:noFill/>
          <a:ln w="76200" cap="rnd">
            <a:solidFill>
              <a:schemeClr val="bg1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785813" y="428625"/>
            <a:ext cx="2571750" cy="4857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999999"/>
              </a:buClr>
              <a:buSzPct val="100000"/>
              <a:buFont typeface="Montserrat"/>
              <a:buNone/>
              <a:defRPr/>
            </a:pP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5000 </a:t>
            </a:r>
            <a:endParaRPr lang="en" sz="5400" b="1" dirty="0">
              <a:solidFill>
                <a:schemeClr val="accent1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214313" y="785813"/>
            <a:ext cx="3857625" cy="500062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ct val="0"/>
              </a:spcBef>
              <a:buClr>
                <a:srgbClr val="666666"/>
              </a:buClr>
              <a:buFont typeface="Karla"/>
              <a:buNone/>
            </a:pPr>
            <a:r>
              <a:rPr lang="ru-RU" sz="1800" b="1" smtClean="0">
                <a:solidFill>
                  <a:srgbClr val="2C618B"/>
                </a:solidFill>
                <a:latin typeface="Montserrat"/>
                <a:cs typeface="Arial" charset="0"/>
                <a:sym typeface="Montserrat"/>
              </a:rPr>
              <a:t>Всем семьям с детьми до 3 лет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42875" y="1357313"/>
            <a:ext cx="4286250" cy="3500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>
              <a:buClr>
                <a:srgbClr val="666666"/>
              </a:buClr>
              <a:buSzPct val="100000"/>
              <a:buFont typeface="Karla"/>
              <a:buNone/>
            </a:pPr>
            <a:r>
              <a:rPr lang="ru-RU" sz="1600" b="1">
                <a:solidFill>
                  <a:schemeClr val="bg2"/>
                </a:solidFill>
                <a:latin typeface="Arial Narrow" pitchFamily="34" charset="0"/>
                <a:sym typeface="Karla"/>
              </a:rPr>
              <a:t>Всем семьям, в которых есть ребенок, рожденный в период с 1 апреля 2017 по 30 июня 2020</a:t>
            </a:r>
          </a:p>
          <a:p>
            <a:pPr>
              <a:buClr>
                <a:srgbClr val="666666"/>
              </a:buClr>
              <a:buSzPct val="100000"/>
              <a:buFont typeface="Karla"/>
              <a:buNone/>
            </a:pPr>
            <a:endParaRPr lang="ru-RU" sz="1600" b="1">
              <a:solidFill>
                <a:schemeClr val="bg2"/>
              </a:solidFill>
              <a:latin typeface="Arial Narrow" pitchFamily="34" charset="0"/>
              <a:sym typeface="Karla"/>
            </a:endParaRPr>
          </a:p>
          <a:p>
            <a:pPr>
              <a:buClr>
                <a:srgbClr val="666666"/>
              </a:buClr>
              <a:buSzPct val="100000"/>
              <a:buFont typeface="Karla"/>
              <a:buNone/>
            </a:pPr>
            <a:r>
              <a:rPr lang="ru-RU" sz="1600" b="1">
                <a:solidFill>
                  <a:schemeClr val="bg2"/>
                </a:solidFill>
                <a:latin typeface="Arial Narrow" pitchFamily="34" charset="0"/>
                <a:sym typeface="Karla"/>
              </a:rPr>
              <a:t>Заявление подается на сайте ПФР или портале Госуслуг  до 1 октября 2020</a:t>
            </a:r>
          </a:p>
          <a:p>
            <a:pPr>
              <a:buClr>
                <a:srgbClr val="666666"/>
              </a:buClr>
              <a:buSzPct val="100000"/>
              <a:buFont typeface="Karla"/>
              <a:buNone/>
            </a:pPr>
            <a:endParaRPr lang="ru-RU" sz="1600">
              <a:solidFill>
                <a:schemeClr val="bg2"/>
              </a:solidFill>
              <a:latin typeface="Arial Narrow" pitchFamily="34" charset="0"/>
              <a:sym typeface="Karla"/>
            </a:endParaRPr>
          </a:p>
          <a:p>
            <a:pPr>
              <a:buClr>
                <a:srgbClr val="666666"/>
              </a:buClr>
              <a:buSzPct val="100000"/>
              <a:buFont typeface="Karla"/>
              <a:buNone/>
            </a:pPr>
            <a:endParaRPr lang="ru-RU" sz="1000" b="1">
              <a:solidFill>
                <a:schemeClr val="bg2"/>
              </a:solidFill>
              <a:latin typeface="Arial Narrow" pitchFamily="34" charset="0"/>
              <a:sym typeface="Karla"/>
            </a:endParaRPr>
          </a:p>
          <a:p>
            <a:pPr>
              <a:buClr>
                <a:srgbClr val="666666"/>
              </a:buClr>
              <a:buSzPct val="100000"/>
              <a:buFont typeface="Karla"/>
              <a:buNone/>
            </a:pPr>
            <a:r>
              <a:rPr lang="ru-RU" sz="1600" b="1">
                <a:solidFill>
                  <a:schemeClr val="bg2"/>
                </a:solidFill>
                <a:latin typeface="Arial Narrow" pitchFamily="34" charset="0"/>
                <a:sym typeface="Karla"/>
              </a:rPr>
              <a:t>Выплата в размере 5000 рублей осуществляется с апреля по июнь 2020</a:t>
            </a:r>
          </a:p>
          <a:p>
            <a:pPr>
              <a:buClr>
                <a:srgbClr val="666666"/>
              </a:buClr>
              <a:buSzPct val="100000"/>
              <a:buFont typeface="Karla"/>
              <a:buNone/>
            </a:pPr>
            <a:endParaRPr lang="ru-RU" sz="1600">
              <a:solidFill>
                <a:schemeClr val="bg2"/>
              </a:solidFill>
              <a:latin typeface="Arial Narrow" pitchFamily="34" charset="0"/>
              <a:sym typeface="Karla"/>
            </a:endParaRPr>
          </a:p>
          <a:p>
            <a:pPr>
              <a:buClr>
                <a:srgbClr val="666666"/>
              </a:buClr>
              <a:buSzPct val="100000"/>
              <a:buFont typeface="Karla"/>
              <a:buNone/>
            </a:pPr>
            <a:endParaRPr lang="ru-RU" sz="800" b="1">
              <a:solidFill>
                <a:schemeClr val="bg2"/>
              </a:solidFill>
              <a:latin typeface="Arial Narrow" pitchFamily="34" charset="0"/>
              <a:sym typeface="Karla"/>
            </a:endParaRPr>
          </a:p>
          <a:p>
            <a:pPr>
              <a:buClr>
                <a:srgbClr val="666666"/>
              </a:buClr>
              <a:buSzPct val="100000"/>
              <a:buFont typeface="Karla"/>
              <a:buNone/>
            </a:pPr>
            <a:r>
              <a:rPr lang="ru-RU" sz="1600" b="1">
                <a:solidFill>
                  <a:schemeClr val="bg2"/>
                </a:solidFill>
                <a:latin typeface="Arial Narrow" pitchFamily="34" charset="0"/>
                <a:sym typeface="Karla"/>
              </a:rPr>
              <a:t>Если заявление подано после 30 июня 2020 – выплачивается вся сумма одновременно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28688" y="2214563"/>
            <a:ext cx="25003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28688" y="3071813"/>
            <a:ext cx="25003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28688" y="3998913"/>
            <a:ext cx="25003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 txBox="1">
            <a:spLocks noGrp="1"/>
          </p:cNvSpPr>
          <p:nvPr>
            <p:ph type="title"/>
          </p:nvPr>
        </p:nvSpPr>
        <p:spPr>
          <a:xfrm>
            <a:off x="841375" y="969963"/>
            <a:ext cx="4800600" cy="4095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999999"/>
              </a:buClr>
              <a:buFont typeface="Montserrat"/>
              <a:buNone/>
            </a:pPr>
            <a:r>
              <a:rPr lang="ru-RU" sz="2400" b="1" smtClean="0">
                <a:solidFill>
                  <a:srgbClr val="999999"/>
                </a:solidFill>
                <a:latin typeface="Montserrat"/>
                <a:cs typeface="Arial" charset="0"/>
                <a:sym typeface="Montserrat"/>
              </a:rPr>
              <a:t>ДОКУМЕНТЫ</a:t>
            </a:r>
          </a:p>
        </p:txBody>
      </p:sp>
      <p:sp>
        <p:nvSpPr>
          <p:cNvPr id="11267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928688" y="1500188"/>
            <a:ext cx="6215062" cy="2255837"/>
          </a:xfrm>
        </p:spPr>
        <p:txBody>
          <a:bodyPr/>
          <a:lstStyle/>
          <a:p>
            <a:pPr marL="0" lvl="1" indent="180975" eaLnBrk="1" hangingPunct="1">
              <a:spcBef>
                <a:spcPts val="475"/>
              </a:spcBef>
              <a:buClr>
                <a:srgbClr val="666666"/>
              </a:buClr>
              <a:buFont typeface="Karla"/>
              <a:buChar char="▹"/>
            </a:pPr>
            <a:r>
              <a:rPr lang="ru-RU" sz="2400" smtClean="0">
                <a:solidFill>
                  <a:srgbClr val="666666"/>
                </a:solidFill>
                <a:latin typeface="Montserrat"/>
                <a:ea typeface="Karla"/>
                <a:cs typeface="Montserrat"/>
                <a:sym typeface="Karla"/>
              </a:rPr>
              <a:t>Паспорт</a:t>
            </a:r>
          </a:p>
          <a:p>
            <a:pPr marL="0" lvl="1" indent="180975" eaLnBrk="1" hangingPunct="1">
              <a:spcBef>
                <a:spcPts val="475"/>
              </a:spcBef>
              <a:buClr>
                <a:srgbClr val="666666"/>
              </a:buClr>
              <a:buFont typeface="Karla"/>
              <a:buChar char="▹"/>
            </a:pPr>
            <a:r>
              <a:rPr lang="ru-RU" sz="2400" smtClean="0">
                <a:solidFill>
                  <a:srgbClr val="666666"/>
                </a:solidFill>
                <a:latin typeface="Montserrat"/>
                <a:ea typeface="Karla"/>
                <a:cs typeface="Montserrat"/>
                <a:sym typeface="Karla"/>
              </a:rPr>
              <a:t>СНИЛС</a:t>
            </a:r>
          </a:p>
          <a:p>
            <a:pPr marL="0" lvl="1" indent="180975" eaLnBrk="1" hangingPunct="1">
              <a:spcBef>
                <a:spcPts val="475"/>
              </a:spcBef>
              <a:buClr>
                <a:srgbClr val="666666"/>
              </a:buClr>
              <a:buFont typeface="Karla"/>
              <a:buChar char="▹"/>
            </a:pPr>
            <a:r>
              <a:rPr lang="ru-RU" sz="2400" smtClean="0">
                <a:solidFill>
                  <a:srgbClr val="666666"/>
                </a:solidFill>
                <a:latin typeface="Montserrat"/>
                <a:ea typeface="Karla"/>
                <a:cs typeface="Montserrat"/>
                <a:sym typeface="Karla"/>
              </a:rPr>
              <a:t>свидетельство о рождении</a:t>
            </a:r>
          </a:p>
          <a:p>
            <a:pPr marL="0" lvl="1" indent="180975" eaLnBrk="1" hangingPunct="1">
              <a:spcBef>
                <a:spcPts val="475"/>
              </a:spcBef>
              <a:buClr>
                <a:srgbClr val="666666"/>
              </a:buClr>
              <a:buFont typeface="Karla"/>
              <a:buChar char="▹"/>
            </a:pPr>
            <a:r>
              <a:rPr lang="ru-RU" sz="2400" smtClean="0">
                <a:solidFill>
                  <a:srgbClr val="666666"/>
                </a:solidFill>
                <a:latin typeface="Montserrat"/>
                <a:ea typeface="Karla"/>
                <a:cs typeface="Montserrat"/>
                <a:sym typeface="Karla"/>
              </a:rPr>
              <a:t>реквизиты банковского счета </a:t>
            </a:r>
            <a:r>
              <a:rPr lang="ru-RU" sz="2400" b="1" smtClean="0">
                <a:solidFill>
                  <a:srgbClr val="666666"/>
                </a:solidFill>
                <a:latin typeface="Montserrat"/>
                <a:ea typeface="Karla"/>
                <a:cs typeface="Montserrat"/>
                <a:sym typeface="Karla"/>
              </a:rPr>
              <a:t>заявителя</a:t>
            </a:r>
          </a:p>
          <a:p>
            <a:pPr marL="0" indent="0" eaLnBrk="1" hangingPunct="1">
              <a:spcBef>
                <a:spcPts val="600"/>
              </a:spcBef>
              <a:buClr>
                <a:srgbClr val="666666"/>
              </a:buClr>
              <a:buFont typeface="Karla"/>
              <a:buChar char="▸"/>
            </a:pPr>
            <a:endParaRPr lang="ru-RU" sz="2400" smtClean="0">
              <a:solidFill>
                <a:srgbClr val="666666"/>
              </a:solidFill>
              <a:latin typeface="Karla"/>
              <a:ea typeface="Karla"/>
              <a:cs typeface="Montserrat"/>
              <a:sym typeface="Kar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0"/>
          <p:cNvSpPr txBox="1">
            <a:spLocks/>
          </p:cNvSpPr>
          <p:nvPr/>
        </p:nvSpPr>
        <p:spPr>
          <a:xfrm>
            <a:off x="500063" y="428625"/>
            <a:ext cx="3143250" cy="485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Montserrat"/>
              <a:buNone/>
              <a:defRPr/>
            </a:pPr>
            <a:r>
              <a:rPr lang="ru-RU" sz="5400" b="1" kern="0" dirty="0">
                <a:solidFill>
                  <a:schemeClr val="accent3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10 000 </a:t>
            </a:r>
            <a:endParaRPr lang="en" sz="5400" b="1" kern="0" dirty="0">
              <a:solidFill>
                <a:schemeClr val="accent3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Shape 161"/>
          <p:cNvSpPr txBox="1">
            <a:spLocks/>
          </p:cNvSpPr>
          <p:nvPr/>
        </p:nvSpPr>
        <p:spPr>
          <a:xfrm>
            <a:off x="107950" y="771525"/>
            <a:ext cx="4143375" cy="500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>
              <a:buClr>
                <a:srgbClr val="666666"/>
              </a:buClr>
              <a:buSzPct val="100000"/>
              <a:buFont typeface="Karla"/>
              <a:buNone/>
            </a:pPr>
            <a:r>
              <a:rPr lang="ru-RU" sz="1600" b="1">
                <a:solidFill>
                  <a:srgbClr val="455621"/>
                </a:solidFill>
                <a:latin typeface="Montserrat"/>
                <a:sym typeface="Montserrat"/>
              </a:rPr>
              <a:t>Всем семьям с детьми от 3 до 16 лет</a:t>
            </a:r>
          </a:p>
        </p:txBody>
      </p:sp>
      <p:sp>
        <p:nvSpPr>
          <p:cNvPr id="12292" name="Содержимое 2"/>
          <p:cNvSpPr txBox="1">
            <a:spLocks/>
          </p:cNvSpPr>
          <p:nvPr/>
        </p:nvSpPr>
        <p:spPr bwMode="auto">
          <a:xfrm>
            <a:off x="142875" y="1500188"/>
            <a:ext cx="42862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ru-RU" sz="1600" b="1">
                <a:solidFill>
                  <a:schemeClr val="bg2"/>
                </a:solidFill>
                <a:latin typeface="Arial Narrow" pitchFamily="34" charset="0"/>
                <a:sym typeface="Karla"/>
              </a:rPr>
              <a:t>Всем семьям, в которых есть дети, рожденные в период с 11 мая 2004 по 30 июня 2017</a:t>
            </a:r>
          </a:p>
          <a:p>
            <a:endParaRPr lang="ru-RU" sz="1600" b="1">
              <a:solidFill>
                <a:schemeClr val="bg2"/>
              </a:solidFill>
              <a:latin typeface="Arial Narrow" pitchFamily="34" charset="0"/>
              <a:sym typeface="Karla"/>
            </a:endParaRPr>
          </a:p>
          <a:p>
            <a:endParaRPr lang="ru-RU" sz="1600" b="1">
              <a:solidFill>
                <a:schemeClr val="bg2"/>
              </a:solidFill>
              <a:latin typeface="Arial Narrow" pitchFamily="34" charset="0"/>
              <a:sym typeface="Karla"/>
            </a:endParaRPr>
          </a:p>
          <a:p>
            <a:pPr>
              <a:buClr>
                <a:srgbClr val="666666"/>
              </a:buClr>
              <a:buSzPct val="100000"/>
              <a:buFont typeface="Karla"/>
              <a:buNone/>
            </a:pPr>
            <a:r>
              <a:rPr lang="ru-RU" sz="1600" b="1">
                <a:solidFill>
                  <a:schemeClr val="bg2"/>
                </a:solidFill>
                <a:latin typeface="Arial Narrow" pitchFamily="34" charset="0"/>
                <a:sym typeface="Karla"/>
              </a:rPr>
              <a:t>Заявление подается на портале Госуслуг          до 1 октября 2020</a:t>
            </a:r>
          </a:p>
          <a:p>
            <a:pPr>
              <a:buClr>
                <a:srgbClr val="666666"/>
              </a:buClr>
              <a:buSzPct val="100000"/>
              <a:buFont typeface="Karla"/>
              <a:buNone/>
            </a:pPr>
            <a:endParaRPr lang="ru-RU" sz="1600">
              <a:solidFill>
                <a:schemeClr val="bg2"/>
              </a:solidFill>
              <a:latin typeface="Arial Narrow" pitchFamily="34" charset="0"/>
              <a:sym typeface="Karla"/>
            </a:endParaRPr>
          </a:p>
          <a:p>
            <a:pPr>
              <a:buClr>
                <a:srgbClr val="666666"/>
              </a:buClr>
              <a:buSzPct val="100000"/>
              <a:buFont typeface="Karla"/>
              <a:buNone/>
            </a:pPr>
            <a:endParaRPr lang="ru-RU" sz="1600" b="1">
              <a:solidFill>
                <a:schemeClr val="bg2"/>
              </a:solidFill>
              <a:latin typeface="Arial Narrow" pitchFamily="34" charset="0"/>
              <a:sym typeface="Karla"/>
            </a:endParaRPr>
          </a:p>
          <a:p>
            <a:pPr>
              <a:buClr>
                <a:srgbClr val="666666"/>
              </a:buClr>
              <a:buSzPct val="100000"/>
              <a:buFont typeface="Karla"/>
              <a:buNone/>
            </a:pPr>
            <a:r>
              <a:rPr lang="ru-RU" sz="1600" b="1">
                <a:solidFill>
                  <a:schemeClr val="bg2"/>
                </a:solidFill>
                <a:latin typeface="Arial Narrow" pitchFamily="34" charset="0"/>
                <a:sym typeface="Karla"/>
              </a:rPr>
              <a:t>Выплата в размере 10 000 рублей осуществляется единовременно, начиная с июня 2020</a:t>
            </a:r>
          </a:p>
          <a:p>
            <a:pPr>
              <a:buClr>
                <a:srgbClr val="666666"/>
              </a:buClr>
              <a:buSzPct val="100000"/>
              <a:buFont typeface="Karla"/>
              <a:buNone/>
            </a:pPr>
            <a:endParaRPr lang="ru-RU" sz="1600">
              <a:solidFill>
                <a:schemeClr val="bg2"/>
              </a:solidFill>
              <a:latin typeface="Arial Narrow" pitchFamily="34" charset="0"/>
              <a:sym typeface="Karla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28688" y="2355850"/>
            <a:ext cx="2500312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28688" y="3213100"/>
            <a:ext cx="2500312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 txBox="1">
            <a:spLocks/>
          </p:cNvSpPr>
          <p:nvPr/>
        </p:nvSpPr>
        <p:spPr bwMode="auto">
          <a:xfrm>
            <a:off x="841375" y="969963"/>
            <a:ext cx="4800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>
                <a:solidFill>
                  <a:srgbClr val="999999"/>
                </a:solidFill>
                <a:latin typeface="Montserrat"/>
                <a:sym typeface="Montserrat"/>
              </a:rPr>
              <a:t>ДОКУМЕНТЫ</a:t>
            </a:r>
            <a:endParaRPr lang="ru-RU" sz="2400" b="1">
              <a:solidFill>
                <a:srgbClr val="999999"/>
              </a:solidFill>
              <a:latin typeface="Montserrat"/>
            </a:endParaRPr>
          </a:p>
        </p:txBody>
      </p:sp>
      <p:sp>
        <p:nvSpPr>
          <p:cNvPr id="13315" name="Текст 2"/>
          <p:cNvSpPr txBox="1">
            <a:spLocks/>
          </p:cNvSpPr>
          <p:nvPr/>
        </p:nvSpPr>
        <p:spPr bwMode="auto">
          <a:xfrm>
            <a:off x="928688" y="1500188"/>
            <a:ext cx="6286500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marL="0" lvl="1" indent="180975">
              <a:spcBef>
                <a:spcPts val="475"/>
              </a:spcBef>
              <a:buClr>
                <a:srgbClr val="666666"/>
              </a:buClr>
              <a:buSzPct val="100000"/>
              <a:buFont typeface="Karla"/>
              <a:buChar char="▹"/>
            </a:pPr>
            <a:r>
              <a:rPr lang="ru-RU" sz="2400">
                <a:solidFill>
                  <a:srgbClr val="666666"/>
                </a:solidFill>
                <a:latin typeface="Montserrat"/>
                <a:ea typeface="Karla"/>
                <a:cs typeface="Montserrat"/>
                <a:sym typeface="Karla"/>
              </a:rPr>
              <a:t>Паспорт</a:t>
            </a:r>
          </a:p>
          <a:p>
            <a:pPr marL="0" lvl="1" indent="180975">
              <a:spcBef>
                <a:spcPts val="475"/>
              </a:spcBef>
              <a:buClr>
                <a:srgbClr val="666666"/>
              </a:buClr>
              <a:buSzPct val="100000"/>
              <a:buFont typeface="Karla"/>
              <a:buChar char="▹"/>
            </a:pPr>
            <a:r>
              <a:rPr lang="ru-RU" sz="2400">
                <a:solidFill>
                  <a:srgbClr val="666666"/>
                </a:solidFill>
                <a:latin typeface="Montserrat"/>
                <a:ea typeface="Karla"/>
                <a:cs typeface="Montserrat"/>
                <a:sym typeface="Karla"/>
              </a:rPr>
              <a:t>СНИЛС</a:t>
            </a:r>
          </a:p>
          <a:p>
            <a:pPr marL="0" lvl="1" indent="180975">
              <a:spcBef>
                <a:spcPts val="475"/>
              </a:spcBef>
              <a:buClr>
                <a:srgbClr val="666666"/>
              </a:buClr>
              <a:buSzPct val="100000"/>
              <a:buFont typeface="Karla"/>
              <a:buChar char="▹"/>
            </a:pPr>
            <a:r>
              <a:rPr lang="ru-RU" sz="2400">
                <a:solidFill>
                  <a:srgbClr val="666666"/>
                </a:solidFill>
                <a:latin typeface="Montserrat"/>
                <a:ea typeface="Karla"/>
                <a:cs typeface="Montserrat"/>
                <a:sym typeface="Karla"/>
              </a:rPr>
              <a:t>свидетельство о рождении</a:t>
            </a:r>
          </a:p>
          <a:p>
            <a:pPr marL="0" lvl="1" indent="180975">
              <a:spcBef>
                <a:spcPts val="475"/>
              </a:spcBef>
              <a:buClr>
                <a:srgbClr val="666666"/>
              </a:buClr>
              <a:buSzPct val="100000"/>
              <a:buFont typeface="Karla"/>
              <a:buChar char="▹"/>
            </a:pPr>
            <a:r>
              <a:rPr lang="ru-RU" sz="2400">
                <a:solidFill>
                  <a:srgbClr val="666666"/>
                </a:solidFill>
                <a:latin typeface="Montserrat"/>
                <a:ea typeface="Karla"/>
                <a:cs typeface="Montserrat"/>
                <a:sym typeface="Karla"/>
              </a:rPr>
              <a:t>реквизиты банковского счета </a:t>
            </a:r>
            <a:r>
              <a:rPr lang="ru-RU" sz="2400" b="1">
                <a:solidFill>
                  <a:srgbClr val="666666"/>
                </a:solidFill>
                <a:latin typeface="Montserrat"/>
                <a:ea typeface="Karla"/>
                <a:cs typeface="Montserrat"/>
                <a:sym typeface="Karla"/>
              </a:rPr>
              <a:t>заявителя</a:t>
            </a:r>
          </a:p>
          <a:p>
            <a:pPr>
              <a:spcBef>
                <a:spcPts val="600"/>
              </a:spcBef>
              <a:buClr>
                <a:srgbClr val="666666"/>
              </a:buClr>
              <a:buSzPct val="100000"/>
              <a:buFont typeface="Karla"/>
              <a:buChar char="▸"/>
            </a:pPr>
            <a:endParaRPr lang="ru-RU" sz="2000">
              <a:solidFill>
                <a:srgbClr val="666666"/>
              </a:solidFill>
              <a:latin typeface="Karla"/>
              <a:ea typeface="Karla"/>
              <a:cs typeface="Montserrat"/>
              <a:sym typeface="Kar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379"/>
          <p:cNvSpPr>
            <a:spLocks noChangeArrowheads="1"/>
          </p:cNvSpPr>
          <p:nvPr/>
        </p:nvSpPr>
        <p:spPr bwMode="auto">
          <a:xfrm>
            <a:off x="3863975" y="714375"/>
            <a:ext cx="4872038" cy="3790950"/>
          </a:xfrm>
          <a:custGeom>
            <a:avLst/>
            <a:gdLst>
              <a:gd name="T0" fmla="*/ 0 w 143434"/>
              <a:gd name="T1" fmla="*/ 0 h 111665"/>
              <a:gd name="T2" fmla="*/ 143434 w 143434"/>
              <a:gd name="T3" fmla="*/ 111665 h 111665"/>
            </a:gdLst>
            <a:ahLst/>
            <a:cxnLst/>
            <a:rect l="T0" t="T1" r="T2" b="T3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B7B7B7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14339" name="Shape 380"/>
          <p:cNvSpPr>
            <a:spLocks noChangeArrowheads="1"/>
          </p:cNvSpPr>
          <p:nvPr/>
        </p:nvSpPr>
        <p:spPr bwMode="auto">
          <a:xfrm>
            <a:off x="4068763" y="917575"/>
            <a:ext cx="4464050" cy="2849563"/>
          </a:xfrm>
          <a:prstGeom prst="rect">
            <a:avLst/>
          </a:prstGeom>
          <a:solidFill>
            <a:srgbClr val="F3F3F3"/>
          </a:solidFill>
          <a:ln w="9525">
            <a:solidFill>
              <a:srgbClr val="D9D9D9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ru-RU" sz="1000">
                <a:solidFill>
                  <a:srgbClr val="999999"/>
                </a:solidFill>
                <a:latin typeface="Karla"/>
                <a:sym typeface="Karla"/>
              </a:rPr>
              <a:t>Place your screenshot here</a:t>
            </a:r>
          </a:p>
        </p:txBody>
      </p:sp>
      <p:sp>
        <p:nvSpPr>
          <p:cNvPr id="14340" name="Shape 381"/>
          <p:cNvSpPr txBox="1">
            <a:spLocks noGrp="1"/>
          </p:cNvSpPr>
          <p:nvPr>
            <p:ph type="title"/>
          </p:nvPr>
        </p:nvSpPr>
        <p:spPr>
          <a:xfrm>
            <a:off x="838200" y="1214438"/>
            <a:ext cx="3148013" cy="4857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999999"/>
              </a:buClr>
              <a:buFont typeface="Montserrat"/>
              <a:buNone/>
            </a:pPr>
            <a:r>
              <a:rPr lang="ru-RU" sz="2400" b="1" smtClean="0">
                <a:solidFill>
                  <a:srgbClr val="FF9800"/>
                </a:solidFill>
                <a:latin typeface="Montserrat"/>
                <a:cs typeface="Arial" charset="0"/>
                <a:sym typeface="Montserrat"/>
              </a:rPr>
              <a:t>ГОСУСЛУГИ</a:t>
            </a:r>
            <a:br>
              <a:rPr lang="ru-RU" sz="2400" b="1" smtClean="0">
                <a:solidFill>
                  <a:srgbClr val="FF9800"/>
                </a:solidFill>
                <a:latin typeface="Montserrat"/>
                <a:cs typeface="Arial" charset="0"/>
                <a:sym typeface="Montserrat"/>
              </a:rPr>
            </a:br>
            <a:r>
              <a:rPr lang="ru-RU" sz="2400" b="1" smtClean="0">
                <a:solidFill>
                  <a:srgbClr val="999999"/>
                </a:solidFill>
                <a:latin typeface="Montserrat"/>
                <a:cs typeface="Arial" charset="0"/>
                <a:sym typeface="Montserrat"/>
              </a:rPr>
              <a:t>ПОРТАЛ</a:t>
            </a:r>
          </a:p>
        </p:txBody>
      </p:sp>
      <p:sp>
        <p:nvSpPr>
          <p:cNvPr id="14341" name="Shape 382"/>
          <p:cNvSpPr txBox="1">
            <a:spLocks noGrp="1"/>
          </p:cNvSpPr>
          <p:nvPr>
            <p:ph type="body" idx="1"/>
          </p:nvPr>
        </p:nvSpPr>
        <p:spPr>
          <a:xfrm>
            <a:off x="838200" y="1785938"/>
            <a:ext cx="2876550" cy="225583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>
                <a:srgbClr val="666666"/>
              </a:buClr>
              <a:buFont typeface="Karla"/>
              <a:buNone/>
            </a:pPr>
            <a:r>
              <a:rPr lang="ru-RU" sz="1800" smtClean="0">
                <a:solidFill>
                  <a:srgbClr val="666666"/>
                </a:solidFill>
                <a:latin typeface="Montserrat"/>
                <a:cs typeface="Arial" charset="0"/>
                <a:sym typeface="Karla"/>
              </a:rPr>
              <a:t>ОСНОВНОЙ КАНАЛ ПРИЕМА ЗАЯВЛЕНИЙ В ПЕРИОД БОРЬБЫ С РАСПРОСТРАНЕНИЕМ КОРОНАВИРУСНОЙ ИНФЕКЦИИ</a:t>
            </a:r>
          </a:p>
        </p:txBody>
      </p:sp>
      <p:grpSp>
        <p:nvGrpSpPr>
          <p:cNvPr id="14342" name="Shape 383"/>
          <p:cNvGrpSpPr>
            <a:grpSpLocks/>
          </p:cNvGrpSpPr>
          <p:nvPr/>
        </p:nvGrpSpPr>
        <p:grpSpPr bwMode="auto">
          <a:xfrm>
            <a:off x="285750" y="928688"/>
            <a:ext cx="460375" cy="436562"/>
            <a:chOff x="2583100" y="2973774"/>
            <a:chExt cx="461550" cy="437201"/>
          </a:xfrm>
        </p:grpSpPr>
        <p:sp>
          <p:nvSpPr>
            <p:cNvPr id="14345" name="Shape 384"/>
            <p:cNvSpPr>
              <a:spLocks noChangeArrowheads="1"/>
            </p:cNvSpPr>
            <p:nvPr/>
          </p:nvSpPr>
          <p:spPr bwMode="auto">
            <a:xfrm>
              <a:off x="2701225" y="3315975"/>
              <a:ext cx="225300" cy="95000"/>
            </a:xfrm>
            <a:custGeom>
              <a:avLst/>
              <a:gdLst>
                <a:gd name="T0" fmla="*/ 0 w 9012"/>
                <a:gd name="T1" fmla="*/ 0 h 3800"/>
                <a:gd name="T2" fmla="*/ 9012 w 9012"/>
                <a:gd name="T3" fmla="*/ 3800 h 3800"/>
              </a:gdLst>
              <a:ahLst/>
              <a:cxnLst/>
              <a:rect l="T0" t="T1" r="T2" b="T3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>
              <a:solidFill>
                <a:srgbClr val="B7B7B7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346" name="Shape 385"/>
            <p:cNvSpPr>
              <a:spLocks noChangeArrowheads="1"/>
            </p:cNvSpPr>
            <p:nvPr/>
          </p:nvSpPr>
          <p:spPr bwMode="auto">
            <a:xfrm>
              <a:off x="2583100" y="2973774"/>
              <a:ext cx="461550" cy="336124"/>
            </a:xfrm>
            <a:custGeom>
              <a:avLst/>
              <a:gdLst>
                <a:gd name="T0" fmla="*/ 0 w 18462"/>
                <a:gd name="T1" fmla="*/ 0 h 13445"/>
                <a:gd name="T2" fmla="*/ 18462 w 18462"/>
                <a:gd name="T3" fmla="*/ 13445 h 13445"/>
              </a:gdLst>
              <a:ahLst/>
              <a:cxnLst/>
              <a:rect l="T0" t="T1" r="T2" b="T3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>
              <a:solidFill>
                <a:srgbClr val="B7B7B7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9075" y="928688"/>
            <a:ext cx="45434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142875" y="4286250"/>
            <a:ext cx="4857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* ОПЕКУНЫ И ГРАЖДАНЕ, ИМЕЮЩИЕ СВИДЕТЕЛЬСТВА О РОЖДЕНИИ ДЕТЕЙ, ВЫДАННЫЕ ИНОСТРАННЫМИ ГОСУДАРСТВАМИ ОБРАЩАЮТСЯ ЗА ВЫПЛАТОЙ ЛИЧНО</a:t>
            </a:r>
          </a:p>
          <a:p>
            <a:r>
              <a:rPr lang="ru-RU" sz="1200"/>
              <a:t>В ОФИСЫ ПФР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"/>
            <a:ext cx="6643687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071813"/>
            <a:ext cx="72866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142875" y="1214438"/>
            <a:ext cx="2000250" cy="9286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390"/>
          <p:cNvSpPr txBox="1">
            <a:spLocks noGrp="1"/>
          </p:cNvSpPr>
          <p:nvPr>
            <p:ph type="ctrTitle" idx="4294967295"/>
          </p:nvPr>
        </p:nvSpPr>
        <p:spPr>
          <a:xfrm>
            <a:off x="857250" y="714375"/>
            <a:ext cx="4530725" cy="1160463"/>
          </a:xfrm>
        </p:spPr>
        <p:txBody>
          <a:bodyPr/>
          <a:lstStyle/>
          <a:p>
            <a:pPr eaLnBrk="1" hangingPunct="1">
              <a:buClr>
                <a:srgbClr val="999999"/>
              </a:buClr>
              <a:buFont typeface="Montserrat"/>
              <a:buNone/>
            </a:pPr>
            <a:r>
              <a:rPr lang="ru-RU" sz="3600" b="1" smtClean="0">
                <a:solidFill>
                  <a:srgbClr val="999999"/>
                </a:solidFill>
                <a:latin typeface="Montserrat"/>
                <a:cs typeface="Arial" charset="0"/>
                <a:sym typeface="Montserrat"/>
              </a:rPr>
              <a:t>ОСНОВНЫЕ </a:t>
            </a:r>
            <a:r>
              <a:rPr lang="ru-RU" sz="3600" b="1" smtClean="0">
                <a:solidFill>
                  <a:srgbClr val="FF5722"/>
                </a:solidFill>
                <a:latin typeface="Montserrat"/>
                <a:cs typeface="Arial" charset="0"/>
                <a:sym typeface="Montserrat"/>
              </a:rPr>
              <a:t>ПРОБЛЕМЫ</a:t>
            </a:r>
          </a:p>
        </p:txBody>
      </p:sp>
      <p:sp>
        <p:nvSpPr>
          <p:cNvPr id="12" name="Shape 110"/>
          <p:cNvSpPr txBox="1">
            <a:spLocks/>
          </p:cNvSpPr>
          <p:nvPr/>
        </p:nvSpPr>
        <p:spPr>
          <a:xfrm>
            <a:off x="642938" y="2143125"/>
            <a:ext cx="6215062" cy="2255838"/>
          </a:xfrm>
          <a:prstGeom prst="rect">
            <a:avLst/>
          </a:prstGeom>
        </p:spPr>
        <p:txBody>
          <a:bodyPr lIns="91425" tIns="91425" rIns="91425" bIns="91425"/>
          <a:lstStyle/>
          <a:p>
            <a:pPr marL="457200" indent="-228600">
              <a:buFont typeface="Arial" charset="0"/>
              <a:buChar char="•"/>
            </a:pPr>
            <a:r>
              <a:rPr lang="ru-RU" sz="2400" b="1">
                <a:solidFill>
                  <a:srgbClr val="999999"/>
                </a:solidFill>
                <a:latin typeface="Montserrat"/>
              </a:rPr>
              <a:t>ОТСУТСТВИЕ ПОДТВЕРЖДЕННОЙ РЕГИСТРАЦИИ В ЕСИА / ПОРТАЛ ГОСУСЛУГ</a:t>
            </a:r>
          </a:p>
          <a:p>
            <a:pPr marL="457200" indent="-228600"/>
            <a:endParaRPr lang="ru-RU" sz="2400" b="1">
              <a:solidFill>
                <a:srgbClr val="999999"/>
              </a:solidFill>
              <a:latin typeface="Montserrat"/>
            </a:endParaRPr>
          </a:p>
          <a:p>
            <a:pPr marL="457200" indent="-228600">
              <a:buFont typeface="Arial" charset="0"/>
              <a:buChar char="•"/>
            </a:pPr>
            <a:r>
              <a:rPr lang="ru-RU" sz="2400" b="1">
                <a:solidFill>
                  <a:srgbClr val="999999"/>
                </a:solidFill>
                <a:latin typeface="Montserrat"/>
              </a:rPr>
              <a:t>ОТСУТСТВИЕ СНИЛС</a:t>
            </a:r>
          </a:p>
          <a:p>
            <a:pPr marL="457200" indent="-228600"/>
            <a:endParaRPr lang="ru-RU"/>
          </a:p>
        </p:txBody>
      </p:sp>
      <p:grpSp>
        <p:nvGrpSpPr>
          <p:cNvPr id="17412" name="Shape 111"/>
          <p:cNvGrpSpPr>
            <a:grpSpLocks/>
          </p:cNvGrpSpPr>
          <p:nvPr/>
        </p:nvGrpSpPr>
        <p:grpSpPr bwMode="auto">
          <a:xfrm>
            <a:off x="301625" y="869950"/>
            <a:ext cx="457200" cy="457200"/>
            <a:chOff x="1923675" y="1633650"/>
            <a:chExt cx="436000" cy="435975"/>
          </a:xfrm>
        </p:grpSpPr>
        <p:sp>
          <p:nvSpPr>
            <p:cNvPr id="17413" name="Shape 112"/>
            <p:cNvSpPr>
              <a:spLocks noChangeArrowheads="1"/>
            </p:cNvSpPr>
            <p:nvPr/>
          </p:nvSpPr>
          <p:spPr bwMode="auto">
            <a:xfrm>
              <a:off x="2209250" y="1633650"/>
              <a:ext cx="150425" cy="150425"/>
            </a:xfrm>
            <a:custGeom>
              <a:avLst/>
              <a:gdLst>
                <a:gd name="T0" fmla="*/ 0 w 6017"/>
                <a:gd name="T1" fmla="*/ 0 h 6017"/>
                <a:gd name="T2" fmla="*/ 6017 w 6017"/>
                <a:gd name="T3" fmla="*/ 6017 h 6017"/>
              </a:gdLst>
              <a:ahLst/>
              <a:cxnLst/>
              <a:rect l="T0" t="T1" r="T2" b="T3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>
              <a:solidFill>
                <a:srgbClr val="B7B7B7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414" name="Shape 113"/>
            <p:cNvSpPr>
              <a:spLocks noChangeArrowheads="1"/>
            </p:cNvSpPr>
            <p:nvPr/>
          </p:nvSpPr>
          <p:spPr bwMode="auto">
            <a:xfrm>
              <a:off x="2019900" y="1757250"/>
              <a:ext cx="261825" cy="261850"/>
            </a:xfrm>
            <a:custGeom>
              <a:avLst/>
              <a:gdLst>
                <a:gd name="T0" fmla="*/ 0 w 10473"/>
                <a:gd name="T1" fmla="*/ 0 h 10474"/>
                <a:gd name="T2" fmla="*/ 10473 w 10473"/>
                <a:gd name="T3" fmla="*/ 10474 h 10474"/>
              </a:gdLst>
              <a:ahLst/>
              <a:cxnLst/>
              <a:rect l="T0" t="T1" r="T2" b="T3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>
              <a:solidFill>
                <a:srgbClr val="B7B7B7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415" name="Shape 114"/>
            <p:cNvSpPr>
              <a:spLocks noChangeArrowheads="1"/>
            </p:cNvSpPr>
            <p:nvPr/>
          </p:nvSpPr>
          <p:spPr bwMode="auto">
            <a:xfrm>
              <a:off x="1923675" y="1681150"/>
              <a:ext cx="388500" cy="388475"/>
            </a:xfrm>
            <a:custGeom>
              <a:avLst/>
              <a:gdLst>
                <a:gd name="T0" fmla="*/ 0 w 15540"/>
                <a:gd name="T1" fmla="*/ 0 h 15539"/>
                <a:gd name="T2" fmla="*/ 15540 w 15540"/>
                <a:gd name="T3" fmla="*/ 15539 h 15539"/>
              </a:gdLst>
              <a:ahLst/>
              <a:cxnLst/>
              <a:rect l="T0" t="T1" r="T2" b="T3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>
              <a:solidFill>
                <a:srgbClr val="B7B7B7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416" name="Shape 115"/>
            <p:cNvSpPr>
              <a:spLocks noChangeArrowheads="1"/>
            </p:cNvSpPr>
            <p:nvPr/>
          </p:nvSpPr>
          <p:spPr bwMode="auto">
            <a:xfrm>
              <a:off x="1974225" y="1711575"/>
              <a:ext cx="261825" cy="261850"/>
            </a:xfrm>
            <a:custGeom>
              <a:avLst/>
              <a:gdLst>
                <a:gd name="T0" fmla="*/ 0 w 10473"/>
                <a:gd name="T1" fmla="*/ 0 h 10474"/>
                <a:gd name="T2" fmla="*/ 10473 w 10473"/>
                <a:gd name="T3" fmla="*/ 10474 h 10474"/>
              </a:gdLst>
              <a:ahLst/>
              <a:cxnLst/>
              <a:rect l="T0" t="T1" r="T2" b="T3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>
              <a:solidFill>
                <a:srgbClr val="B7B7B7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417" name="Shape 116"/>
            <p:cNvSpPr>
              <a:spLocks noChangeArrowheads="1"/>
            </p:cNvSpPr>
            <p:nvPr/>
          </p:nvSpPr>
          <p:spPr bwMode="auto">
            <a:xfrm>
              <a:off x="1934650" y="2014200"/>
              <a:ext cx="44475" cy="44475"/>
            </a:xfrm>
            <a:custGeom>
              <a:avLst/>
              <a:gdLst>
                <a:gd name="T0" fmla="*/ 0 w 1779"/>
                <a:gd name="T1" fmla="*/ 0 h 1779"/>
                <a:gd name="T2" fmla="*/ 1779 w 1779"/>
                <a:gd name="T3" fmla="*/ 1779 h 1779"/>
              </a:gdLst>
              <a:ahLst/>
              <a:cxnLst/>
              <a:rect l="T0" t="T1" r="T2" b="T3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>
              <a:solidFill>
                <a:srgbClr val="B7B7B7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418" name="Shape 117"/>
            <p:cNvSpPr>
              <a:spLocks noChangeArrowheads="1"/>
            </p:cNvSpPr>
            <p:nvPr/>
          </p:nvSpPr>
          <p:spPr bwMode="auto">
            <a:xfrm>
              <a:off x="1944375" y="1947225"/>
              <a:ext cx="101725" cy="101700"/>
            </a:xfrm>
            <a:custGeom>
              <a:avLst/>
              <a:gdLst>
                <a:gd name="T0" fmla="*/ 0 w 4069"/>
                <a:gd name="T1" fmla="*/ 0 h 4068"/>
                <a:gd name="T2" fmla="*/ 4069 w 4069"/>
                <a:gd name="T3" fmla="*/ 4068 h 4068"/>
              </a:gdLst>
              <a:ahLst/>
              <a:cxnLst/>
              <a:rect l="T0" t="T1" r="T2" b="T3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>
              <a:solidFill>
                <a:srgbClr val="B7B7B7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un1-88.userapi.com/IIVxc60Xb6jzjvdT_fyXF4AhwUMR99LEfzNrwg/g1XJPLw19Q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500063"/>
            <a:ext cx="400050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Shape 390"/>
          <p:cNvSpPr txBox="1">
            <a:spLocks/>
          </p:cNvSpPr>
          <p:nvPr/>
        </p:nvSpPr>
        <p:spPr bwMode="auto">
          <a:xfrm>
            <a:off x="285750" y="642938"/>
            <a:ext cx="342900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>
              <a:buClr>
                <a:srgbClr val="999999"/>
              </a:buClr>
              <a:buSzPct val="100000"/>
              <a:buFont typeface="Montserrat"/>
              <a:buNone/>
            </a:pPr>
            <a:r>
              <a:rPr lang="ru-RU" sz="2400" b="1">
                <a:solidFill>
                  <a:srgbClr val="999999"/>
                </a:solidFill>
                <a:latin typeface="Montserrat"/>
                <a:sym typeface="Montserrat"/>
              </a:rPr>
              <a:t>ЕСЛИ РЕБЕНОК </a:t>
            </a:r>
            <a:r>
              <a:rPr lang="ru-RU" sz="2400" b="1">
                <a:solidFill>
                  <a:srgbClr val="EE5C44"/>
                </a:solidFill>
                <a:latin typeface="Montserrat"/>
                <a:sym typeface="Montserrat"/>
              </a:rPr>
              <a:t>ЗАРЕГИСТРИРОВАН В ПФР</a:t>
            </a:r>
            <a:r>
              <a:rPr lang="ru-RU" sz="2400" b="1">
                <a:solidFill>
                  <a:srgbClr val="999999"/>
                </a:solidFill>
                <a:latin typeface="Montserrat"/>
                <a:sym typeface="Montserrat"/>
              </a:rPr>
              <a:t>, НО ПРИ ЗАПОЛНЕНИИ ЗАЯВЛЕНИЯ НА ПОРТАЛЕ ГОСУСЛУГ ПОЯВЛЯЮТСЯ ОШИБКИ</a:t>
            </a:r>
            <a:endParaRPr lang="ru-RU" sz="2400" b="1">
              <a:solidFill>
                <a:srgbClr val="FF5722"/>
              </a:solidFill>
              <a:latin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rvirarg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258</Words>
  <Application>Microsoft Office PowerPoint</Application>
  <PresentationFormat>Экран (16:9)</PresentationFormat>
  <Paragraphs>50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Montserrat</vt:lpstr>
      <vt:lpstr>Karla</vt:lpstr>
      <vt:lpstr>Arial Narrow</vt:lpstr>
      <vt:lpstr>Arvirargus template</vt:lpstr>
      <vt:lpstr>Arvirargus template</vt:lpstr>
      <vt:lpstr>Arvirargus template</vt:lpstr>
      <vt:lpstr>Arvirargus template</vt:lpstr>
      <vt:lpstr>Arvirargus template</vt:lpstr>
      <vt:lpstr>ФЕДЕРАЛЬНАЯ ПОДДЕРЖКА СЕМЕЙ С ДЕТЬМИ</vt:lpstr>
      <vt:lpstr>5000 </vt:lpstr>
      <vt:lpstr>ДОКУМЕНТЫ</vt:lpstr>
      <vt:lpstr>Слайд 4</vt:lpstr>
      <vt:lpstr>Слайд 5</vt:lpstr>
      <vt:lpstr>ГОСУСЛУГИ ПОРТАЛ</vt:lpstr>
      <vt:lpstr>Слайд 7</vt:lpstr>
      <vt:lpstr>ОСНОВНЫЕ ПРОБЛЕМЫ</vt:lpstr>
      <vt:lpstr>Слайд 9</vt:lpstr>
      <vt:lpstr>Слайд 10</vt:lpstr>
      <vt:lpstr>Слайд 11</vt:lpstr>
      <vt:lpstr>Слайд 12</vt:lpstr>
      <vt:lpstr>ИНФОРМИРОВАНИЕ ГРАЖДАН </vt:lpstr>
      <vt:lpstr>НЕ ЗАПОЛНЯЙТЕ ЗАЯВЛЕНИЯ НА САЙТАХ МОШЕННИКОВ  НЕ НАПРАВЛЯЙТЕ СВОИ ПЕРСОНАЛЬНЫЕ ДАННЫЕ НЕИЗВЕСТНЫМ ЛИЦАМ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Крысина Ольга Сергеевна</dc:creator>
  <cp:lastModifiedBy>Пользователь Windows</cp:lastModifiedBy>
  <cp:revision>27</cp:revision>
  <dcterms:modified xsi:type="dcterms:W3CDTF">2020-05-25T10:58:22Z</dcterms:modified>
</cp:coreProperties>
</file>