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6" r:id="rId2"/>
    <p:sldId id="287" r:id="rId3"/>
    <p:sldId id="288" r:id="rId4"/>
    <p:sldId id="289" r:id="rId5"/>
    <p:sldId id="291" r:id="rId6"/>
    <p:sldId id="290" r:id="rId7"/>
    <p:sldId id="293" r:id="rId8"/>
    <p:sldId id="292" r:id="rId9"/>
    <p:sldId id="259" r:id="rId10"/>
    <p:sldId id="260" r:id="rId11"/>
    <p:sldId id="294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2" r:id="rId20"/>
    <p:sldId id="274" r:id="rId21"/>
    <p:sldId id="324" r:id="rId22"/>
    <p:sldId id="275" r:id="rId23"/>
    <p:sldId id="325" r:id="rId24"/>
    <p:sldId id="276" r:id="rId25"/>
    <p:sldId id="277" r:id="rId26"/>
    <p:sldId id="326" r:id="rId27"/>
    <p:sldId id="278" r:id="rId28"/>
    <p:sldId id="279" r:id="rId29"/>
    <p:sldId id="327" r:id="rId30"/>
    <p:sldId id="280" r:id="rId31"/>
    <p:sldId id="281" r:id="rId32"/>
    <p:sldId id="282" r:id="rId33"/>
    <p:sldId id="283" r:id="rId34"/>
    <p:sldId id="284" r:id="rId35"/>
    <p:sldId id="285" r:id="rId36"/>
    <p:sldId id="296" r:id="rId37"/>
    <p:sldId id="297" r:id="rId38"/>
    <p:sldId id="302" r:id="rId39"/>
    <p:sldId id="299" r:id="rId40"/>
    <p:sldId id="300" r:id="rId41"/>
    <p:sldId id="303" r:id="rId42"/>
    <p:sldId id="304" r:id="rId43"/>
    <p:sldId id="306" r:id="rId44"/>
    <p:sldId id="328" r:id="rId45"/>
    <p:sldId id="305" r:id="rId46"/>
    <p:sldId id="329" r:id="rId47"/>
    <p:sldId id="330" r:id="rId48"/>
    <p:sldId id="307" r:id="rId49"/>
    <p:sldId id="308" r:id="rId50"/>
    <p:sldId id="331" r:id="rId51"/>
    <p:sldId id="309" r:id="rId52"/>
    <p:sldId id="310" r:id="rId53"/>
    <p:sldId id="311" r:id="rId54"/>
    <p:sldId id="335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32" r:id="rId63"/>
    <p:sldId id="333" r:id="rId64"/>
    <p:sldId id="319" r:id="rId65"/>
    <p:sldId id="334" r:id="rId66"/>
    <p:sldId id="320" r:id="rId67"/>
    <p:sldId id="321" r:id="rId68"/>
    <p:sldId id="323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DF37-10FD-4A7B-A22F-A1EFBFBF4F91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55C1-49D3-42A8-A150-5EB85587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BE0-E6FE-461E-BA03-2D8BBF9C0B16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C0A98-BCF2-4F0F-A5A5-5568F7CB7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9C4E-13A1-412C-A0C2-ACDEFAED2E21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B7C9-E6F7-44F6-8052-0A0555425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A959-11BC-4E08-8985-099A8A912008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6434-4326-4F81-A050-E6D17B56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9BC9E-2943-494F-A206-9FDD700CB719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5CD5-28B2-46B7-8588-AE2F7281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FF-DF89-4079-8342-AC5B942713CC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60C38-2668-42A2-B07C-B0FA6307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40C4-67A3-4B07-9C41-F7F7E08460B9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527A-42E3-4B4B-9C34-3BE3CBEE7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CFC0-0998-4D49-BB0F-A26F56F69A7E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1983-7225-4D23-BFF7-E043EDB85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D6D0-D4EF-484E-A6F3-8A61AF54CE95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83B-2583-4DC4-9B5A-5E301AA1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DBA9-7DC1-42B4-86AE-70C6EBAC525F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A19B-60F6-4446-9F0C-4016A417D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1CAF-B7CA-42E4-B66D-7516B4341C1F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6F75-5736-4DFF-AABD-5D27934EF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70F61-F9D7-4B20-BAD6-38922D67B3DF}" type="datetimeFigureOut">
              <a:rPr lang="ru-RU"/>
              <a:pPr>
                <a:defRPr/>
              </a:pPr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25F87-5837-479B-A69D-6B58C51AC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14375" y="642938"/>
            <a:ext cx="7743825" cy="2957512"/>
          </a:xfrm>
        </p:spPr>
        <p:txBody>
          <a:bodyPr/>
          <a:lstStyle/>
          <a:p>
            <a:pPr eaLnBrk="1" hangingPunct="1"/>
            <a:r>
              <a:rPr lang="ru-RU" smtClean="0"/>
              <a:t>Расширенная сессия </a:t>
            </a:r>
            <a:br>
              <a:rPr lang="ru-RU" smtClean="0"/>
            </a:br>
            <a:r>
              <a:rPr lang="ru-RU" smtClean="0"/>
              <a:t>Совета Коржевского сельского поселения</a:t>
            </a:r>
            <a:br>
              <a:rPr lang="ru-RU" smtClean="0"/>
            </a:br>
            <a:r>
              <a:rPr lang="ru-RU" smtClean="0"/>
              <a:t>04 марта 2020 г.</a:t>
            </a:r>
          </a:p>
        </p:txBody>
      </p:sp>
      <p:pic>
        <p:nvPicPr>
          <p:cNvPr id="13314" name="Picture 2" descr="КОРЖЕВСКОЕ СП  В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33825"/>
            <a:ext cx="17192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8115300" cy="55546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dirty="0" smtClean="0"/>
              <a:t> </a:t>
            </a:r>
            <a:r>
              <a:rPr lang="ru-RU" sz="1600" u="sng" dirty="0"/>
              <a:t>на благоустройство – 3 млн. 707 тыс.руб. в т.ч.</a:t>
            </a:r>
            <a:r>
              <a:rPr lang="ru-RU" sz="1600" dirty="0"/>
              <a:t>- организация уличного освещения – 928 тыс.руб.;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- содержание кладбища – 149 тыс.руб.;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- создание условий для массового отдыха  - 1 249 тыс.руб.         (установка видеонаблюдения в парке, приобретение тренажеров в парк отдыха, детских площадок, урн, обустройство детских площадок, дворовых территорий, парков, скверов);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- организация сбора и вывоз бытовых отходов – 287 тыс.руб.;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- благоустройство территорий (обустройство ярмарок, приобретение саженцев деревьев и цветов на клумбы, обрезка деревьев и кустарников, косьба  парков и скверов, валка и </a:t>
            </a:r>
            <a:r>
              <a:rPr lang="ru-RU" sz="1600" dirty="0" err="1"/>
              <a:t>кронирование</a:t>
            </a:r>
            <a:r>
              <a:rPr lang="ru-RU" sz="1600" dirty="0"/>
              <a:t> деревьев) – 844 тыс.руб.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- водоотведение сточных вод – 250 тыс.руб</a:t>
            </a:r>
            <a:r>
              <a:rPr lang="ru-RU" sz="16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- </a:t>
            </a:r>
            <a:r>
              <a:rPr lang="ru-RU" sz="1600" u="sng" dirty="0" smtClean="0"/>
              <a:t>пожарную безопасность</a:t>
            </a:r>
            <a:r>
              <a:rPr lang="ru-RU" sz="1600" dirty="0" smtClean="0"/>
              <a:t> – </a:t>
            </a:r>
            <a:r>
              <a:rPr lang="ru-RU" sz="1600" u="sng" dirty="0" smtClean="0"/>
              <a:t>80 тыс.руб</a:t>
            </a:r>
            <a:r>
              <a:rPr lang="ru-RU" sz="1600" dirty="0" smtClean="0"/>
              <a:t>. или 0,2% от общих расходов;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- </a:t>
            </a:r>
            <a:r>
              <a:rPr lang="ru-RU" sz="1600" u="sng" dirty="0" smtClean="0"/>
              <a:t>охрана общественного порядка – 36 тыс.руб</a:t>
            </a:r>
            <a:r>
              <a:rPr lang="ru-RU" sz="1600" dirty="0" smtClean="0"/>
              <a:t>. или 0,1% от общих расходов;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u="sng" dirty="0" smtClean="0"/>
              <a:t>на физическую культуру и спорт – 290 тыс. руб.</a:t>
            </a:r>
            <a:r>
              <a:rPr lang="ru-RU" sz="1600" dirty="0" smtClean="0"/>
              <a:t> или 0,6% от общих расходов</a:t>
            </a:r>
            <a:r>
              <a:rPr lang="ru-RU" sz="1600" u="sng" dirty="0" smtClean="0"/>
              <a:t>;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u="sng" dirty="0" smtClean="0"/>
              <a:t> </a:t>
            </a:r>
            <a:r>
              <a:rPr lang="ru-RU" sz="1600" dirty="0" smtClean="0"/>
              <a:t>- </a:t>
            </a:r>
            <a:r>
              <a:rPr lang="ru-RU" sz="1600" u="sng" dirty="0" smtClean="0"/>
              <a:t>на национальную оборону</a:t>
            </a:r>
            <a:r>
              <a:rPr lang="ru-RU" sz="1600" dirty="0" smtClean="0"/>
              <a:t> (содержание специалиста ВУС) - </a:t>
            </a:r>
            <a:r>
              <a:rPr lang="ru-RU" sz="1600" u="sng" dirty="0" smtClean="0"/>
              <a:t>222 тыс.руб</a:t>
            </a:r>
            <a:r>
              <a:rPr lang="ru-RU" sz="1600" dirty="0" smtClean="0"/>
              <a:t>. или 0,5% от общих расходов;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u="sng" dirty="0" smtClean="0"/>
              <a:t>- на мероприятия молодежной политики </a:t>
            </a:r>
            <a:r>
              <a:rPr lang="ru-RU" sz="1600" dirty="0" smtClean="0"/>
              <a:t>– </a:t>
            </a:r>
            <a:r>
              <a:rPr lang="ru-RU" sz="1600" u="sng" dirty="0" smtClean="0"/>
              <a:t>150 тыс. руб</a:t>
            </a:r>
            <a:r>
              <a:rPr lang="ru-RU" sz="1600" dirty="0" smtClean="0"/>
              <a:t>. или 0,3% от общих расходов;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- </a:t>
            </a:r>
            <a:r>
              <a:rPr lang="ru-RU" sz="1600" u="sng" dirty="0" smtClean="0"/>
              <a:t>мероприятия по поддержке малого бизнеса</a:t>
            </a:r>
            <a:r>
              <a:rPr lang="ru-RU" sz="1600" dirty="0" smtClean="0"/>
              <a:t> – </a:t>
            </a:r>
            <a:r>
              <a:rPr lang="ru-RU" sz="1600" u="sng" dirty="0" smtClean="0"/>
              <a:t>80 тыс.руб</a:t>
            </a:r>
            <a:r>
              <a:rPr lang="ru-RU" sz="1600" dirty="0" smtClean="0"/>
              <a:t>. или 0,2% от общих расходов;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u="sng" dirty="0" smtClean="0"/>
              <a:t>- пенсионное обеспечение – 39 тыс.руб.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7972425" cy="5697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u="sng" smtClean="0"/>
              <a:t> </a:t>
            </a:r>
            <a:r>
              <a:rPr lang="ru-RU" sz="1600" u="sng" smtClean="0"/>
              <a:t>на коммунальное хозяйство – 2 млн. 144 тыс.руб. или 4,6%  </a:t>
            </a:r>
            <a:r>
              <a:rPr lang="ru-RU" sz="1600" smtClean="0"/>
              <a:t>от общих расходов,  в т.ч.: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- </a:t>
            </a:r>
            <a:r>
              <a:rPr lang="ru-RU" sz="1600" i="1" smtClean="0"/>
              <a:t>водоотведение 408 тыс.руб. (приобретение компрессора КНС -219 тыс.руб.,</a:t>
            </a:r>
            <a:r>
              <a:rPr lang="ru-RU" sz="1600" i="1" smtClean="0">
                <a:latin typeface="Arial" charset="0"/>
              </a:rPr>
              <a:t> </a:t>
            </a:r>
            <a:r>
              <a:rPr lang="ru-RU" sz="1600" i="1" smtClean="0"/>
              <a:t>замена систем канализации) - 189 тыс.руб.);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- водоснабжение – 1 млн.449 тыс.руб.  (ремонт скважины из резервного фонда района – 1млн. 217 тыс.руб., замена водопроводных сетей - 232 тыс.руб.);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- газификация – 111 тыс.руб.- техобслуживание газопроводов;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- прочие мероприятия - 169 тыс.руб.(приобретение насосов, приобретение ж/б люков на колодцы.;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i="1" smtClean="0"/>
              <a:t>передача полномочий району на финансирование расходов, связанных с передачей части полномочий по организации теплоснабжения в границах поселения – 7 тыс.руб.;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u="sng" smtClean="0"/>
              <a:t>передача полномочий району</a:t>
            </a:r>
            <a:r>
              <a:rPr lang="ru-RU" sz="1600" smtClean="0"/>
              <a:t> на деятельность контрольно-счетного органа, за выполнение функций по размещению сведений на портале «Государственных и муниципальных услуг» – </a:t>
            </a:r>
            <a:r>
              <a:rPr lang="ru-RU" sz="1600" u="sng" smtClean="0"/>
              <a:t>74 тыс.руб</a:t>
            </a:r>
            <a:r>
              <a:rPr lang="ru-RU" sz="1600" smtClean="0"/>
              <a:t>. или 0,2% от общих расходов;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- на выборы депутатов в представительный орган  – </a:t>
            </a:r>
            <a:r>
              <a:rPr lang="ru-RU" sz="1600" u="sng" smtClean="0"/>
              <a:t>346 тыс.руб</a:t>
            </a:r>
            <a:r>
              <a:rPr lang="ru-RU" sz="1600" smtClean="0"/>
              <a:t>. или 0,7% от общих расходов;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- </a:t>
            </a:r>
            <a:r>
              <a:rPr lang="ru-RU" sz="1600" u="sng" smtClean="0"/>
              <a:t>другие общегосударственные вопросы</a:t>
            </a:r>
            <a:r>
              <a:rPr lang="ru-RU" sz="1600" smtClean="0"/>
              <a:t> (оплата имущественных налогов, переплет и сдача документов в районные архив, переоценка объектов недвижимости при сдаче их в аренду, госрегистрация имущества, межевание земли под парками, оплата юридических услуг) – </a:t>
            </a:r>
            <a:r>
              <a:rPr lang="ru-RU" sz="1600" u="sng" smtClean="0"/>
              <a:t>445 тыс</a:t>
            </a:r>
            <a:r>
              <a:rPr lang="ru-RU" sz="1600" smtClean="0"/>
              <a:t>.руб. или 1,0% от общих расходов;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u="sng" smtClean="0"/>
              <a:t>информирование населения через средства массовой информации</a:t>
            </a:r>
            <a:r>
              <a:rPr lang="ru-RU" sz="1600" smtClean="0"/>
              <a:t> (печать в газете «Заря Кубани») </a:t>
            </a:r>
            <a:r>
              <a:rPr lang="ru-RU" sz="1600" u="sng" smtClean="0"/>
              <a:t>– 9 тыс.руб</a:t>
            </a:r>
            <a:r>
              <a:rPr lang="ru-RU" sz="1600" smtClean="0"/>
              <a:t>. или 0,02% от общих расходов.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u="sng" smtClean="0"/>
              <a:t>на защиту населения и территории от последствий чрезвычайных ситуаций </a:t>
            </a:r>
            <a:r>
              <a:rPr lang="ru-RU" sz="1600" smtClean="0"/>
              <a:t>– </a:t>
            </a:r>
            <a:r>
              <a:rPr lang="ru-RU" sz="1600" u="sng" smtClean="0"/>
              <a:t>90 тыс.руб</a:t>
            </a:r>
            <a:r>
              <a:rPr lang="ru-RU" sz="1600" smtClean="0"/>
              <a:t>.  или 0,2% от общих расходов;</a:t>
            </a:r>
          </a:p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4"/>
          <p:cNvSpPr>
            <a:spLocks noGrp="1"/>
          </p:cNvSpPr>
          <p:nvPr>
            <p:ph sz="half" idx="1"/>
          </p:nvPr>
        </p:nvSpPr>
        <p:spPr>
          <a:xfrm>
            <a:off x="500063" y="500063"/>
            <a:ext cx="8186737" cy="5668962"/>
          </a:xfrm>
        </p:spPr>
        <p:txBody>
          <a:bodyPr/>
          <a:lstStyle/>
          <a:p>
            <a:pPr eaLnBrk="1" hangingPunct="1"/>
            <a:r>
              <a:rPr lang="ru-RU" smtClean="0"/>
              <a:t>	</a:t>
            </a:r>
            <a:r>
              <a:rPr lang="ru-RU" b="1" smtClean="0"/>
              <a:t>Привлечено</a:t>
            </a:r>
            <a:r>
              <a:rPr lang="ru-RU" smtClean="0"/>
              <a:t> </a:t>
            </a:r>
            <a:r>
              <a:rPr lang="ru-RU" b="1" smtClean="0"/>
              <a:t>федеральных и</a:t>
            </a:r>
            <a:r>
              <a:rPr lang="ru-RU" smtClean="0"/>
              <a:t> </a:t>
            </a:r>
            <a:r>
              <a:rPr lang="ru-RU" b="1" smtClean="0"/>
              <a:t>краевых средств 15 млн. 552 тыс. рублей</a:t>
            </a:r>
            <a:r>
              <a:rPr lang="ru-RU" smtClean="0"/>
              <a:t> (больше чем в 2018 году на 6 млн. 536 тыс.руб.), в т.ч.: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- по целевой программе «Строительство, реконструкция, капитальный ремонт и ремонт автомобильных дорог общего пользования местного значения» - 14 млн. 753 тыс.руб.;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Землеустройство, развитие </a:t>
            </a:r>
            <a:br>
              <a:rPr lang="ru-RU" sz="2800" b="1" smtClean="0"/>
            </a:br>
            <a:r>
              <a:rPr lang="ru-RU" sz="2800" b="1" smtClean="0"/>
              <a:t>малого и среднего бизнеса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в Коржевском сельском поселении</a:t>
            </a:r>
            <a:endParaRPr lang="ru-RU" sz="2800" smtClean="0"/>
          </a:p>
        </p:txBody>
      </p:sp>
      <p:pic>
        <p:nvPicPr>
          <p:cNvPr id="25602" name="Picture 2" descr="C:\Documents and Settings\Пользователь\Рабочий стол\сессия\IMG-20200303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14500"/>
            <a:ext cx="4038600" cy="3028950"/>
          </a:xfrm>
        </p:spPr>
      </p:pic>
      <p:pic>
        <p:nvPicPr>
          <p:cNvPr id="25603" name="Picture 3" descr="C:\Documents and Settings\Пользователь\Рабочий стол\сессия\4 марта сессия 2Собянина\Пятерочка 02.03.2020\IMG_20200303_090539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Помпончик Пельменная\IMG_20190228_10562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85750"/>
            <a:ext cx="3395662" cy="4525963"/>
          </a:xfrm>
        </p:spPr>
      </p:pic>
      <p:pic>
        <p:nvPicPr>
          <p:cNvPr id="26626" name="Picture 2" descr="F:\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2714625"/>
            <a:ext cx="5614987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1203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2019 году обратились 7 граждан на возмещение затрат на покупку молодняка птицы на сумму 21 тыс. рублей,  1 - на производство мяса КРС- 6200 руб. В 2020 году предусмотрены все виды поддержки </a:t>
            </a:r>
            <a:r>
              <a:rPr lang="ru-RU" sz="1800" dirty="0" smtClean="0"/>
              <a:t>ЛПХ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0" name="Picture 2" descr="C:\Documents and Settings\Пользователь\Рабочий стол\ФОТО 2 к отчету за 2017 года\1_cyplyata-seno-soloma-v-meshkah-nesushki-kombikorm-gusi-kletki-ut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4584700" cy="2571750"/>
          </a:xfrm>
        </p:spPr>
      </p:pic>
      <p:pic>
        <p:nvPicPr>
          <p:cNvPr id="2765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429000"/>
            <a:ext cx="4400550" cy="293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Благоустройство и жизнедеятельность поселения </a:t>
            </a:r>
            <a:endParaRPr lang="ru-RU" dirty="0"/>
          </a:p>
        </p:txBody>
      </p:sp>
      <p:sp>
        <p:nvSpPr>
          <p:cNvPr id="28674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Ул. Комсомольская</a:t>
            </a:r>
          </a:p>
        </p:txBody>
      </p:sp>
      <p:pic>
        <p:nvPicPr>
          <p:cNvPr id="28675" name="Picture 1" descr="C:\Documents and Settings\Пользователь\Рабочий стол\сессия\4 МАРТА сессия Собянина\дороги\7- ул. Комсомольская (от. Октяб,до ул. Садов)\комсомольск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133600"/>
            <a:ext cx="4040187" cy="3030538"/>
          </a:xfrm>
        </p:spPr>
      </p:pic>
      <p:sp>
        <p:nvSpPr>
          <p:cNvPr id="28676" name="Текст 6"/>
          <p:cNvSpPr>
            <a:spLocks noGrp="1"/>
          </p:cNvSpPr>
          <p:nvPr>
            <p:ph type="body" sz="quarter" idx="3"/>
          </p:nvPr>
        </p:nvSpPr>
        <p:spPr>
          <a:xfrm>
            <a:off x="3214688" y="1500188"/>
            <a:ext cx="4041775" cy="639762"/>
          </a:xfrm>
        </p:spPr>
        <p:txBody>
          <a:bodyPr/>
          <a:lstStyle/>
          <a:p>
            <a:pPr eaLnBrk="1" hangingPunct="1"/>
            <a:r>
              <a:rPr lang="ru-RU" smtClean="0"/>
              <a:t>Ул. Пролетарская</a:t>
            </a:r>
          </a:p>
        </p:txBody>
      </p:sp>
      <p:pic>
        <p:nvPicPr>
          <p:cNvPr id="28677" name="Picture 2" descr="C:\Documents and Settings\Пользователь\Рабочий стол\сессия\4 МАРТА сессия Собянина\дороги\7- ул. Пролетарская-от Молод.до Крайней 2018\IMG_20190211_111923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25" y="2143125"/>
            <a:ext cx="2963863" cy="3951288"/>
          </a:xfrm>
        </p:spPr>
      </p:pic>
      <p:pic>
        <p:nvPicPr>
          <p:cNvPr id="28678" name="Picture 1" descr="C:\Documents and Settings\Пользователь\Рабочий стол\сессия\4 МАРТА сессия Собянина\дороги\7- ул. Торговый-Центр\Торговый центр\IMG_20190925_1527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643188"/>
            <a:ext cx="2963862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Текст 5"/>
          <p:cNvSpPr txBox="1">
            <a:spLocks/>
          </p:cNvSpPr>
          <p:nvPr/>
        </p:nvSpPr>
        <p:spPr bwMode="auto">
          <a:xfrm>
            <a:off x="6572250" y="1785938"/>
            <a:ext cx="16430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9"/>
          <p:cNvSpPr>
            <a:spLocks noGrp="1"/>
          </p:cNvSpPr>
          <p:nvPr>
            <p:ph type="body" idx="1"/>
          </p:nvPr>
        </p:nvSpPr>
        <p:spPr>
          <a:xfrm>
            <a:off x="500063" y="285750"/>
            <a:ext cx="2185987" cy="603250"/>
          </a:xfrm>
        </p:spPr>
        <p:txBody>
          <a:bodyPr/>
          <a:lstStyle/>
          <a:p>
            <a:pPr eaLnBrk="1" hangingPunct="1"/>
            <a:r>
              <a:rPr lang="ru-RU" smtClean="0"/>
              <a:t>Ул. Мирная</a:t>
            </a:r>
          </a:p>
        </p:txBody>
      </p:sp>
      <p:pic>
        <p:nvPicPr>
          <p:cNvPr id="29698" name="Picture 2" descr="F:\Ул Мирная\IMG_20200304_111043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214438"/>
            <a:ext cx="2963863" cy="3951287"/>
          </a:xfrm>
        </p:spPr>
      </p:pic>
      <p:sp>
        <p:nvSpPr>
          <p:cNvPr id="29699" name="Текст 7"/>
          <p:cNvSpPr>
            <a:spLocks noGrp="1"/>
          </p:cNvSpPr>
          <p:nvPr>
            <p:ph type="body" sz="quarter" idx="3"/>
          </p:nvPr>
        </p:nvSpPr>
        <p:spPr>
          <a:xfrm>
            <a:off x="3143250" y="1714500"/>
            <a:ext cx="4041775" cy="639763"/>
          </a:xfrm>
        </p:spPr>
        <p:txBody>
          <a:bodyPr/>
          <a:lstStyle/>
          <a:p>
            <a:pPr eaLnBrk="1" hangingPunct="1"/>
            <a:r>
              <a:rPr lang="ru-RU" smtClean="0"/>
              <a:t>Ул. Совхозная</a:t>
            </a:r>
          </a:p>
        </p:txBody>
      </p:sp>
      <p:pic>
        <p:nvPicPr>
          <p:cNvPr id="29700" name="Picture 3" descr="C:\Documents and Settings\Пользователь\Рабочий стол\сессия\4 МАРТА сессия Собянина\дороги\7 - ул. Совхозная отдом 13 до 25\IMG_20190828_073051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500313"/>
            <a:ext cx="2963863" cy="3951287"/>
          </a:xfrm>
        </p:spPr>
      </p:pic>
      <p:sp>
        <p:nvSpPr>
          <p:cNvPr id="29701" name="Текст 7"/>
          <p:cNvSpPr txBox="1">
            <a:spLocks/>
          </p:cNvSpPr>
          <p:nvPr/>
        </p:nvSpPr>
        <p:spPr bwMode="auto">
          <a:xfrm>
            <a:off x="4643438" y="21431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Садовая</a:t>
            </a:r>
          </a:p>
        </p:txBody>
      </p:sp>
      <p:pic>
        <p:nvPicPr>
          <p:cNvPr id="29702" name="Picture 2" descr="C:\Documents and Settings\Пользователь\Рабочий стол\сессия\4 МАРТА сессия Собянина\дороги\7 - ул. САДОВАЯ парк 2019\IMG_20190823_141854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928688"/>
            <a:ext cx="296386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 5"/>
          <p:cNvSpPr>
            <a:spLocks noGrp="1"/>
          </p:cNvSpPr>
          <p:nvPr>
            <p:ph type="body" idx="1"/>
          </p:nvPr>
        </p:nvSpPr>
        <p:spPr>
          <a:xfrm>
            <a:off x="428625" y="571500"/>
            <a:ext cx="4040188" cy="639763"/>
          </a:xfrm>
        </p:spPr>
        <p:txBody>
          <a:bodyPr/>
          <a:lstStyle/>
          <a:p>
            <a:pPr eaLnBrk="1" hangingPunct="1"/>
            <a:r>
              <a:rPr lang="ru-RU" smtClean="0"/>
              <a:t>Ул. Советская</a:t>
            </a:r>
          </a:p>
        </p:txBody>
      </p:sp>
      <p:pic>
        <p:nvPicPr>
          <p:cNvPr id="30722" name="Picture 1" descr="C:\Documents and Settings\Пользователь\Рабочий стол\сессия\4 МАРТА сессия Собянина\дороги\7- ул.  Советская 2019 г\IMG_20190821_070405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2963863" cy="3951288"/>
          </a:xfrm>
        </p:spPr>
      </p:pic>
      <p:sp>
        <p:nvSpPr>
          <p:cNvPr id="30723" name="Текст 11"/>
          <p:cNvSpPr>
            <a:spLocks noGrp="1"/>
          </p:cNvSpPr>
          <p:nvPr>
            <p:ph type="body" sz="quarter" idx="3"/>
          </p:nvPr>
        </p:nvSpPr>
        <p:spPr>
          <a:xfrm>
            <a:off x="3286125" y="1000125"/>
            <a:ext cx="4041775" cy="639763"/>
          </a:xfrm>
        </p:spPr>
        <p:txBody>
          <a:bodyPr/>
          <a:lstStyle/>
          <a:p>
            <a:pPr eaLnBrk="1" hangingPunct="1"/>
            <a:r>
              <a:rPr lang="ru-RU" smtClean="0"/>
              <a:t>Ул. Октябрьская</a:t>
            </a:r>
          </a:p>
        </p:txBody>
      </p:sp>
      <p:pic>
        <p:nvPicPr>
          <p:cNvPr id="30724" name="Picture 3" descr="C:\Documents and Settings\Пользователь\Рабочий стол\сессия\4 МАРТА сессия Собянина\дороги\7 - ул. Октябрьская от дет.сада до Крайней\IMG_20190821_070002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2643188"/>
            <a:ext cx="2963862" cy="3951287"/>
          </a:xfrm>
        </p:spPr>
      </p:pic>
      <p:sp>
        <p:nvSpPr>
          <p:cNvPr id="30725" name="Текст 5"/>
          <p:cNvSpPr txBox="1">
            <a:spLocks/>
          </p:cNvSpPr>
          <p:nvPr/>
        </p:nvSpPr>
        <p:spPr bwMode="auto">
          <a:xfrm>
            <a:off x="5786438" y="428625"/>
            <a:ext cx="40401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Красная</a:t>
            </a:r>
          </a:p>
        </p:txBody>
      </p:sp>
      <p:pic>
        <p:nvPicPr>
          <p:cNvPr id="30726" name="Picture 1" descr="C:\Documents and Settings\Пользователь\Рабочий стол\сессия\4 МАРТА сессия Собянина\дороги\7 - ул. Красная 2019 год\IMG_20190909_085531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357313"/>
            <a:ext cx="296386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Тротуары</a:t>
            </a:r>
          </a:p>
        </p:txBody>
      </p:sp>
      <p:sp>
        <p:nvSpPr>
          <p:cNvPr id="3174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1971675" cy="639762"/>
          </a:xfrm>
        </p:spPr>
        <p:txBody>
          <a:bodyPr/>
          <a:lstStyle/>
          <a:p>
            <a:pPr eaLnBrk="1" hangingPunct="1"/>
            <a:r>
              <a:rPr lang="ru-RU" smtClean="0"/>
              <a:t>стадион</a:t>
            </a:r>
          </a:p>
        </p:txBody>
      </p:sp>
      <p:pic>
        <p:nvPicPr>
          <p:cNvPr id="31747" name="Picture 1" descr="C:\Documents and Settings\Пользователь\Рабочий стол\сессия\4 МАРТА сессия Собянина\Тротуары\IMG_20190704_110653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428875"/>
            <a:ext cx="2963862" cy="3951288"/>
          </a:xfrm>
        </p:spPr>
      </p:pic>
      <p:sp>
        <p:nvSpPr>
          <p:cNvPr id="31748" name="Текст 6"/>
          <p:cNvSpPr>
            <a:spLocks noGrp="1"/>
          </p:cNvSpPr>
          <p:nvPr>
            <p:ph type="body" sz="quarter" idx="3"/>
          </p:nvPr>
        </p:nvSpPr>
        <p:spPr>
          <a:xfrm>
            <a:off x="3071813" y="1357313"/>
            <a:ext cx="3570287" cy="639762"/>
          </a:xfrm>
        </p:spPr>
        <p:txBody>
          <a:bodyPr/>
          <a:lstStyle/>
          <a:p>
            <a:pPr eaLnBrk="1" hangingPunct="1"/>
            <a:r>
              <a:rPr lang="ru-RU" smtClean="0"/>
              <a:t>Ул. Краснодарская</a:t>
            </a:r>
          </a:p>
        </p:txBody>
      </p:sp>
      <p:pic>
        <p:nvPicPr>
          <p:cNvPr id="31749" name="Picture 2" descr="C:\Documents and Settings\Пользователь\Рабочий стол\сессия\4 МАРТА сессия Собянина\Тротуары\4-Тротуар  ул.Краснодар от Комсом до Поливары\IMG_20191003_145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2071688"/>
            <a:ext cx="2963862" cy="3951287"/>
          </a:xfrm>
        </p:spPr>
      </p:pic>
      <p:sp>
        <p:nvSpPr>
          <p:cNvPr id="31750" name="Текст 5"/>
          <p:cNvSpPr txBox="1">
            <a:spLocks/>
          </p:cNvSpPr>
          <p:nvPr/>
        </p:nvSpPr>
        <p:spPr bwMode="auto">
          <a:xfrm>
            <a:off x="6215063" y="1357313"/>
            <a:ext cx="2571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Октябрьская</a:t>
            </a:r>
          </a:p>
        </p:txBody>
      </p:sp>
      <p:pic>
        <p:nvPicPr>
          <p:cNvPr id="31751" name="Picture 1" descr="C:\Documents and Settings\Пользователь\Рабочий стол\сессия\4 МАРТА сессия Собянина\Тротуары\Троту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138" y="2571750"/>
            <a:ext cx="2963862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/>
            <a:r>
              <a:rPr lang="ru-RU" smtClean="0"/>
              <a:t>На территории сельского поселения расположено 2 населенных пункта: хутор Коржевский и хутор Шапарской.</a:t>
            </a:r>
          </a:p>
          <a:p>
            <a:pPr eaLnBrk="1" hangingPunct="1"/>
            <a:r>
              <a:rPr lang="ru-RU" smtClean="0"/>
              <a:t>         Население поселения на 01.01 2020 года составляет 4110 человек.</a:t>
            </a:r>
          </a:p>
          <a:p>
            <a:pPr eaLnBrk="1" hangingPunct="1"/>
            <a:r>
              <a:rPr lang="ru-RU" smtClean="0"/>
              <a:t>         По социально демографическим показателям 90 % русских. </a:t>
            </a:r>
          </a:p>
          <a:p>
            <a:pPr eaLnBrk="1" hangingPunct="1"/>
            <a:r>
              <a:rPr lang="ru-RU" smtClean="0"/>
              <a:t>         В 2019 году на территорию поселения прибыло 13 семей и 51 детей.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Производилась подсыпка щебнем </a:t>
            </a:r>
          </a:p>
        </p:txBody>
      </p:sp>
      <p:sp>
        <p:nvSpPr>
          <p:cNvPr id="32770" name="Текст 6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2257425" cy="639763"/>
          </a:xfrm>
        </p:spPr>
        <p:txBody>
          <a:bodyPr/>
          <a:lstStyle/>
          <a:p>
            <a:pPr eaLnBrk="1" hangingPunct="1"/>
            <a:r>
              <a:rPr lang="ru-RU" smtClean="0"/>
              <a:t>Ул. Садовая</a:t>
            </a:r>
          </a:p>
        </p:txBody>
      </p:sp>
      <p:pic>
        <p:nvPicPr>
          <p:cNvPr id="32771" name="Picture 2" descr="C:\Documents and Settings\Пользователь\Рабочий стол\сессия\4 марта сессия 2Собянина\5- ЩЕБЕНЬ 2019 год\5 - ул. Садовая 12.09.19\IMG_20190912_093101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928813"/>
            <a:ext cx="2963863" cy="3951287"/>
          </a:xfrm>
        </p:spPr>
      </p:pic>
      <p:sp>
        <p:nvSpPr>
          <p:cNvPr id="32772" name="Текст 7"/>
          <p:cNvSpPr>
            <a:spLocks noGrp="1"/>
          </p:cNvSpPr>
          <p:nvPr>
            <p:ph type="body" sz="quarter" idx="3"/>
          </p:nvPr>
        </p:nvSpPr>
        <p:spPr>
          <a:xfrm>
            <a:off x="3714750" y="1285875"/>
            <a:ext cx="1784350" cy="639763"/>
          </a:xfrm>
        </p:spPr>
        <p:txBody>
          <a:bodyPr/>
          <a:lstStyle/>
          <a:p>
            <a:pPr eaLnBrk="1" hangingPunct="1"/>
            <a:r>
              <a:rPr lang="ru-RU" smtClean="0"/>
              <a:t>Ул. Светлая</a:t>
            </a:r>
          </a:p>
        </p:txBody>
      </p:sp>
      <p:pic>
        <p:nvPicPr>
          <p:cNvPr id="32773" name="Picture 3" descr="C:\Documents and Settings\Пользователь\Рабочий стол\сессия\4 марта сессия 2Собянина\5- ЩЕБЕНЬ 2019 год\5 - ул. Светлая 2019 апрель\IMG_20190415_151836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000250"/>
            <a:ext cx="2963863" cy="3951288"/>
          </a:xfrm>
        </p:spPr>
      </p:pic>
      <p:sp>
        <p:nvSpPr>
          <p:cNvPr id="32774" name="Текст 2"/>
          <p:cNvSpPr txBox="1">
            <a:spLocks/>
          </p:cNvSpPr>
          <p:nvPr/>
        </p:nvSpPr>
        <p:spPr bwMode="auto">
          <a:xfrm>
            <a:off x="6215063" y="1285875"/>
            <a:ext cx="2571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Кубанская</a:t>
            </a:r>
          </a:p>
        </p:txBody>
      </p:sp>
      <p:pic>
        <p:nvPicPr>
          <p:cNvPr id="32775" name="Picture 2" descr="C:\Documents and Settings\Пользователь\Рабочий стол\сессия\4 марта сессия 2Собянина\5- ЩЕБЕНЬ 2019 год\5- ул.  Кубанская 27\IMG_20190418_134150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928813"/>
            <a:ext cx="2963863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7"/>
          <p:cNvSpPr>
            <a:spLocks noGrp="1"/>
          </p:cNvSpPr>
          <p:nvPr>
            <p:ph type="body" idx="1"/>
          </p:nvPr>
        </p:nvSpPr>
        <p:spPr>
          <a:xfrm>
            <a:off x="357188" y="571500"/>
            <a:ext cx="2571750" cy="639763"/>
          </a:xfrm>
        </p:spPr>
        <p:txBody>
          <a:bodyPr/>
          <a:lstStyle/>
          <a:p>
            <a:pPr eaLnBrk="1" hangingPunct="1"/>
            <a:r>
              <a:rPr lang="ru-RU" smtClean="0"/>
              <a:t>Ул. Октябрьская</a:t>
            </a:r>
          </a:p>
        </p:txBody>
      </p:sp>
      <p:pic>
        <p:nvPicPr>
          <p:cNvPr id="33794" name="Picture 3" descr="C:\Documents and Settings\Пользователь\Рабочий стол\сессия\4 марта сессия 2Собянина\5- ЩЕБЕНЬ 2019 год\5- ул. Октябрьская\Октяб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357313"/>
            <a:ext cx="2963863" cy="3951287"/>
          </a:xfrm>
        </p:spPr>
      </p:pic>
      <p:sp>
        <p:nvSpPr>
          <p:cNvPr id="33795" name="Текст 4"/>
          <p:cNvSpPr>
            <a:spLocks noGrp="1"/>
          </p:cNvSpPr>
          <p:nvPr>
            <p:ph type="body" sz="quarter" idx="3"/>
          </p:nvPr>
        </p:nvSpPr>
        <p:spPr>
          <a:xfrm>
            <a:off x="3714750" y="714375"/>
            <a:ext cx="2355850" cy="639763"/>
          </a:xfrm>
        </p:spPr>
        <p:txBody>
          <a:bodyPr/>
          <a:lstStyle/>
          <a:p>
            <a:pPr eaLnBrk="1" hangingPunct="1"/>
            <a:r>
              <a:rPr lang="ru-RU" smtClean="0"/>
              <a:t>Ул. Степная</a:t>
            </a:r>
          </a:p>
        </p:txBody>
      </p:sp>
      <p:pic>
        <p:nvPicPr>
          <p:cNvPr id="33796" name="Picture 4" descr="C:\Documents and Settings\Пользователь\Рабочий стол\сессия\4 марта сессия 2Собянина\5- ЩЕБЕНЬ 2019 год\5- ул.Зеленая до Степной\5- ул.Зеленая до Степно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214688" y="1785938"/>
            <a:ext cx="2963862" cy="3951287"/>
          </a:xfrm>
        </p:spPr>
      </p:pic>
      <p:sp>
        <p:nvSpPr>
          <p:cNvPr id="33797" name="Текст 2"/>
          <p:cNvSpPr txBox="1">
            <a:spLocks/>
          </p:cNvSpPr>
          <p:nvPr/>
        </p:nvSpPr>
        <p:spPr bwMode="auto">
          <a:xfrm>
            <a:off x="6215063" y="1000125"/>
            <a:ext cx="23288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Ул. Ордынская</a:t>
            </a:r>
          </a:p>
        </p:txBody>
      </p:sp>
      <p:pic>
        <p:nvPicPr>
          <p:cNvPr id="33798" name="Picture 2" descr="C:\Documents and Settings\Пользователь\Рабочий стол\сессия\4 марта сессия 2Собянина\Щебень ул.Ордынская\IMG_20190923_090704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357438"/>
            <a:ext cx="2963862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Documents and Settings\Пользователь\Рабочий стол\сессия\4 МАРТА сессия Собянина\дороги\Дорожка парк. Зеленая\IMG_20191029_091432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3071813" cy="4095750"/>
          </a:xfrm>
        </p:spPr>
      </p:pic>
      <p:pic>
        <p:nvPicPr>
          <p:cNvPr id="34818" name="Picture 2" descr="C:\Documents and Settings\Пользователь\Рабочий стол\сессия\Садовая и Молодежная зна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57188"/>
            <a:ext cx="4038600" cy="3028950"/>
          </a:xfrm>
        </p:spPr>
      </p:pic>
      <p:pic>
        <p:nvPicPr>
          <p:cNvPr id="34819" name="Picture 2" descr="C:\Documents and Settings\Пользователь\Рабочий стол\сессия\Комсомольская и Победы знак и освещен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3143250"/>
            <a:ext cx="26035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Пользователь\Рабочий стол\сессия\Молодежная и Садовая зна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143250"/>
            <a:ext cx="2613025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Documents and Settings\Пользователь\Рабочий стол\сессия\4 марта сессия 2Собянина\Освещение стадиона 2019\IMG_20200303_082257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3394075" cy="4525963"/>
          </a:xfrm>
        </p:spPr>
      </p:pic>
      <p:pic>
        <p:nvPicPr>
          <p:cNvPr id="35842" name="Picture 3" descr="C:\Documents and Settings\Пользователь\Рабочий стол\сессия\4 марта сессия 2Собянина\Освещение стадиона 2019\IMG_20200303_092336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25" y="142875"/>
            <a:ext cx="3394075" cy="4525963"/>
          </a:xfrm>
        </p:spPr>
      </p:pic>
      <p:pic>
        <p:nvPicPr>
          <p:cNvPr id="35843" name="Picture 2" descr="C:\Documents and Settings\Пользователь\Рабочий стол\сессия\4 марта сессия 2Собянина\Освещение стадиона 2019\IMG_20200303_082307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1928813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Дорожка для </a:t>
            </a:r>
            <a:r>
              <a:rPr lang="ru-RU" dirty="0"/>
              <a:t>скандинавской ходьбы</a:t>
            </a:r>
          </a:p>
        </p:txBody>
      </p:sp>
      <p:pic>
        <p:nvPicPr>
          <p:cNvPr id="36866" name="Picture 2" descr="C:\Documents and Settings\Пользователь\Рабочий стол\сессия\4 МАРТА сессия Собянина\дороги\Дорожка Стадион 2019\IMG_20191025_140747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43000"/>
            <a:ext cx="2857500" cy="3810000"/>
          </a:xfrm>
        </p:spPr>
      </p:pic>
      <p:pic>
        <p:nvPicPr>
          <p:cNvPr id="3686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143000"/>
            <a:ext cx="3101975" cy="4137025"/>
          </a:xfrm>
        </p:spPr>
      </p:pic>
      <p:pic>
        <p:nvPicPr>
          <p:cNvPr id="3686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2913" y="2786063"/>
            <a:ext cx="29114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Высажено 320 деревьев и 425 кустарников в парках и аллее</a:t>
            </a:r>
          </a:p>
        </p:txBody>
      </p:sp>
      <p:pic>
        <p:nvPicPr>
          <p:cNvPr id="37890" name="Picture 2" descr="C:\Documents and Settings\Пользователь\Рабочий стол\сессия\4 МАРТА сессия Собянина\дороги\9- Посадка дер Зеленая парк\IMG_20190402_153705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37891" name="Picture 3" descr="C:\Documents and Settings\Пользователь\Рабочий стол\сессия\4 МАРТА сессия Собянина\дороги\9- Посадка цветов АЛЛЕЯ-апрель 2019\IMG_20190422_150042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Пользователь\Рабочий стол\сессия\4 марта сессия 2Собянина\ул Мирная КОРЗ\IMG_20190429_120443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3394075" cy="4525962"/>
          </a:xfrm>
        </p:spPr>
      </p:pic>
      <p:pic>
        <p:nvPicPr>
          <p:cNvPr id="38914" name="Picture 3" descr="C:\Documents and Settings\Пользователь\Рабочий стол\сессия\4 марта сессия 2Собянина\IMG_20200303_082409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00438" y="2332038"/>
            <a:ext cx="3394075" cy="4525962"/>
          </a:xfrm>
        </p:spPr>
      </p:pic>
      <p:pic>
        <p:nvPicPr>
          <p:cNvPr id="38915" name="Picture 2" descr="C:\Documents and Settings\Пользователь\Рабочий стол\сессия\4 марта сессия 2Собянина\Солнечная,1.2.Молодежная 23\Солнечная 1,2,Молод 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5" y="0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Documents and Settings\Пользователь\Рабочий стол\сессия\4 МАРТА сессия Собянина\Косьба\IMG_20190607_111350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57188"/>
            <a:ext cx="3394075" cy="4525962"/>
          </a:xfrm>
        </p:spPr>
      </p:pic>
      <p:pic>
        <p:nvPicPr>
          <p:cNvPr id="39938" name="Picture 2" descr="C:\Documents and Settings\Пользователь\Рабочий стол\сессия\4 МАРТА сессия Собянина\Косьба\IMG_20190820_150950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357563" y="2500313"/>
            <a:ext cx="2928937" cy="3905250"/>
          </a:xfrm>
        </p:spPr>
      </p:pic>
      <p:pic>
        <p:nvPicPr>
          <p:cNvPr id="39939" name="Picture 1" descr="C:\Documents and Settings\Пользователь\Рабочий стол\сессия\4 МАРТА сессия Собянина\Косьба\IMG_20191004_143703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8575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Пользователь\Рабочий стол\сессия\4 МАРТА сессия Собянина\Субботник\IMG_20190318_105140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3394075" cy="4525963"/>
          </a:xfrm>
        </p:spPr>
      </p:pic>
      <p:pic>
        <p:nvPicPr>
          <p:cNvPr id="40962" name="Picture 1" descr="C:\Documents and Settings\Пользователь\Рабочий стол\сессия\4 МАРТА сессия Собянина\Субботник\IMG_20190326_150548_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14313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Documents and Settings\Пользователь\Рабочий стол\сессия\4 МАРТА сессия Собянина\Субботник\IMG_20190928_121319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214563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Пользователь\Рабочий стол\сессия\4 марта сессия 2Собянина\Субботник  парк Совхоз 28.09.19\IMG_20190928_120959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28625"/>
            <a:ext cx="3394075" cy="4525963"/>
          </a:xfrm>
        </p:spPr>
      </p:pic>
      <p:pic>
        <p:nvPicPr>
          <p:cNvPr id="41986" name="Picture 3" descr="C:\Documents and Settings\Пользователь\Рабочий стол\сессия\4 марта сессия 2Собянина\Субботник  парк Совхоз 28.09.19\IMG_20190928_121734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58175" cy="9286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Обращения граждан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58175" cy="49831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На личном приеме у главы Коржевского сельского поселения побывали 176  граждан, с обращениями 50 </a:t>
            </a:r>
            <a:r>
              <a:rPr lang="ru-RU" dirty="0" smtClean="0"/>
              <a:t>человек.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Всего специалистами поселения рассмотрено 264 обращения граждан, из них 65 письменных.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</a:t>
            </a:r>
            <a:r>
              <a:rPr lang="ru-RU" b="1" dirty="0"/>
              <a:t>Основные доминирующие вопросы: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вопросы ЖКХ,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-благоустройство территорий,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оказание социальной помощи,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ремонт дорог, проезд транзитного транспорта через наши хутора в летний период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обустройство тротуаров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земельные вопросы,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содержание сельскохозяйственных животных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об увековечении имени воинов Великой Отечественной войны,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-о содержании придомовой территории,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- о предоставлении сведений о погибших воинах на территории поселения в годы ВОВ;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На территории  Коржевского сельского поселения </a:t>
            </a:r>
            <a:br>
              <a:rPr lang="ru-RU" sz="2400" smtClean="0"/>
            </a:br>
            <a:r>
              <a:rPr lang="ru-RU" sz="2400" smtClean="0"/>
              <a:t> 32 домовладения образцового содержания</a:t>
            </a:r>
            <a:br>
              <a:rPr lang="ru-RU" sz="2400" smtClean="0"/>
            </a:br>
            <a:r>
              <a:rPr lang="ru-RU" sz="2000" b="1" smtClean="0"/>
              <a:t>в номинации «Самый благоустроенный подъезд»</a:t>
            </a:r>
            <a:endParaRPr lang="ru-RU" sz="2400" b="1" smtClean="0"/>
          </a:p>
        </p:txBody>
      </p:sp>
      <p:sp>
        <p:nvSpPr>
          <p:cNvPr id="43010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ru-RU" sz="1200" smtClean="0"/>
              <a:t>Подъезд № 2 дома № 26 </a:t>
            </a:r>
          </a:p>
          <a:p>
            <a:pPr algn="ctr" eaLnBrk="1" hangingPunct="1"/>
            <a:r>
              <a:rPr lang="ru-RU" sz="1200" smtClean="0"/>
              <a:t>ул. Октябрьская</a:t>
            </a:r>
          </a:p>
          <a:p>
            <a:pPr algn="ctr" eaLnBrk="1" hangingPunct="1"/>
            <a:r>
              <a:rPr lang="ru-RU" sz="1200" smtClean="0"/>
              <a:t>Головина  Маргарита Владимировна</a:t>
            </a:r>
          </a:p>
        </p:txBody>
      </p:sp>
      <p:pic>
        <p:nvPicPr>
          <p:cNvPr id="43011" name="Picture 2" descr="C:\Documents and Settings\Пользователь\Рабочий стол\сессия\4 марта сессия 2Собянина\4- ФОТО-26-2 дом-конкурс-подъезд\IMG_20190712_101949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782637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8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Подъезд № 1 дома № 30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ул. Октябрьская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err="1" smtClean="0"/>
              <a:t>Костюкевич</a:t>
            </a:r>
            <a:r>
              <a:rPr lang="ru-RU" sz="4800" dirty="0" smtClean="0"/>
              <a:t> Сергей Вячеславович</a:t>
            </a:r>
            <a:endParaRPr lang="ru-RU" sz="4800" dirty="0"/>
          </a:p>
        </p:txBody>
      </p:sp>
      <p:pic>
        <p:nvPicPr>
          <p:cNvPr id="43013" name="Picture 2" descr="C:\Documents and Settings\Пользователь\Рабочий стол\сессия\4 МАРТА сессия Собянина\Дом.обр.сод\Октябрьская, 30 1 подъез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83200" y="2309813"/>
            <a:ext cx="2765425" cy="36814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номинации «Самая благоустроенная территория  предприятия, учреждения»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Ордынская врачебная амбулатория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Макрушина Лидия Викторовна</a:t>
            </a:r>
            <a:endParaRPr lang="ru-RU" dirty="0"/>
          </a:p>
        </p:txBody>
      </p:sp>
      <p:pic>
        <p:nvPicPr>
          <p:cNvPr id="44035" name="Picture 2" descr="C:\Documents and Settings\Пользователь\Рабочий стол\сессия\4 марта сессия 2Собянина\1- ФОТО-Амбул-конкурс\16 - Амбулатория 2019\IMG_20190527_132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МДОУ № 31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Подушка Валентина Павловна</a:t>
            </a:r>
            <a:endParaRPr lang="ru-RU" dirty="0"/>
          </a:p>
        </p:txBody>
      </p:sp>
      <p:pic>
        <p:nvPicPr>
          <p:cNvPr id="44037" name="Picture 3" descr="C:\Documents and Settings\Пользователь\Рабочий стол\сессия\4 марта сессия 2Собянина\1- Фото-МДОУ-конкурс\МДОУ-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В номинации «Лучший </a:t>
            </a:r>
            <a:r>
              <a:rPr lang="ru-RU" sz="3100" dirty="0"/>
              <a:t>благоустроенный двор» победителями стали:</a:t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Головятинская</a:t>
            </a:r>
            <a:r>
              <a:rPr lang="ru-RU" dirty="0" smtClean="0"/>
              <a:t> Ольга Леонидовна</a:t>
            </a:r>
            <a:endParaRPr lang="ru-RU" dirty="0"/>
          </a:p>
        </p:txBody>
      </p:sp>
      <p:pic>
        <p:nvPicPr>
          <p:cNvPr id="45059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Коваленко Татьяна Антоновна</a:t>
            </a:r>
            <a:endParaRPr lang="ru-RU" dirty="0"/>
          </a:p>
        </p:txBody>
      </p:sp>
      <p:pic>
        <p:nvPicPr>
          <p:cNvPr id="45061" name="Picture 2" descr="C:\Documents and Settings\Пользователь\Рабочий стол\сессия\4 марта сессия 2Собянина\2- ФОТО-Коваленко конкурс-двор\IMG_20190531_090109_HD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Текст 5"/>
          <p:cNvSpPr>
            <a:spLocks noGrp="1"/>
          </p:cNvSpPr>
          <p:nvPr>
            <p:ph type="body" idx="1"/>
          </p:nvPr>
        </p:nvSpPr>
        <p:spPr>
          <a:xfrm>
            <a:off x="357188" y="285750"/>
            <a:ext cx="4040187" cy="531813"/>
          </a:xfrm>
        </p:spPr>
        <p:txBody>
          <a:bodyPr/>
          <a:lstStyle/>
          <a:p>
            <a:pPr eaLnBrk="1" hangingPunct="1"/>
            <a:r>
              <a:rPr lang="ru-RU" smtClean="0"/>
              <a:t>Косиненко Игорь Яковлевич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928688"/>
            <a:ext cx="2963863" cy="395128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0" y="357188"/>
            <a:ext cx="4041775" cy="6397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Фисенко</a:t>
            </a:r>
            <a:r>
              <a:rPr lang="ru-RU" dirty="0" smtClean="0"/>
              <a:t> Людмила Викторовна</a:t>
            </a:r>
            <a:endParaRPr lang="ru-RU" dirty="0"/>
          </a:p>
        </p:txBody>
      </p:sp>
      <p:pic>
        <p:nvPicPr>
          <p:cNvPr id="46084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72063" y="1071563"/>
            <a:ext cx="2963862" cy="395128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</a:t>
            </a:r>
            <a:r>
              <a:rPr lang="ru-RU" sz="3100" dirty="0"/>
              <a:t>Лучший благоустроенный двор»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многоквартирного дома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Фролент Татьяна Николаевна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Ул. Солнечная, д.2А</a:t>
            </a:r>
            <a:endParaRPr lang="ru-RU" dirty="0"/>
          </a:p>
        </p:txBody>
      </p:sp>
      <p:pic>
        <p:nvPicPr>
          <p:cNvPr id="4710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5363" y="2174875"/>
            <a:ext cx="2963862" cy="3951288"/>
          </a:xfrm>
        </p:spPr>
      </p:pic>
      <p:pic>
        <p:nvPicPr>
          <p:cNvPr id="4710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214313"/>
            <a:ext cx="4071938" cy="35718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900" smtClean="0"/>
              <a:t>В 2019 году ТОС х. Коржевский  в номинации «Лучший территориальный орган общественного самоуправления» занял 2 место в Славянском районе. на призовое поощрение 318 тыс.руб.на аллее по ул. Мира была установлена малая архитектурная форма « Я люблю Коржевский», дополнительно два светильника и четыре камеры видео наблюдения.</a:t>
            </a:r>
          </a:p>
          <a:p>
            <a:pPr eaLnBrk="1" hangingPunct="1"/>
            <a:endParaRPr lang="ru-RU" smtClean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42875"/>
            <a:ext cx="3857625" cy="2571750"/>
          </a:xfrm>
        </p:spPr>
      </p:pic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786063"/>
            <a:ext cx="28956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7147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14313"/>
            <a:ext cx="5186362" cy="3571875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Также в 2019 году администрация Коржевского сельского поселения  приняла участие в конкурсе «Лучшая муниципальная практика» в номинации  «Обеспечение эффективной обратной связи с жителями муниципальных образований, развитие ТОС и привлечение граждан к осуществлению местного самоуправления в иных формах». Направив заявку на участие в конкурсе мы и не предполагали,  что наши результаты будут оценены так высоко краевой комиссией, мы заняли 1 место, участвовало 25 муниципалитетов Краснодарского края,. В нашей номинации на Всероссийском этапе конкурса было подано 205 заявок из 62 регионов страны, мы получили </a:t>
            </a:r>
            <a:r>
              <a:rPr lang="ru-RU" dirty="0" smtClean="0"/>
              <a:t>3  </a:t>
            </a:r>
            <a:r>
              <a:rPr lang="ru-RU" dirty="0"/>
              <a:t>место, увеличив бюджет поселения на 480 тыс.руб.- премия РФ, 100 тыс.руб. премия администрации МО Славянский район, на призовые средства 480 тысяч рублей были установлены тренажеры в парке по ул. Зеленой в количестве 15 штук и три лавочки.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9154" name="Picture 2" descr="C:\Documents and Settings\Пользователь\Рабочий стол\сессия\4 МАРТА сессия Собянина\дороги\8- Тренажеры 20.12.19\IMG_20191226_232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142875"/>
            <a:ext cx="2752725" cy="3668713"/>
          </a:xfrm>
        </p:spPr>
      </p:pic>
      <p:pic>
        <p:nvPicPr>
          <p:cNvPr id="49155" name="Picture 2" descr="C:\Documents and Settings\Пользователь\Рабочий стол\сессия\4 МАРТА сессия Собянина\дороги\8- Тренажеры 20.12.19\IMG_20191225_084853_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071813"/>
            <a:ext cx="27146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714750"/>
            <a:ext cx="33766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Социальная сфера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50178" name="Picture 6" descr="C:\Documents and Settings\Пользователь\Рабочий стол\сессия\4 МАРТА сессия Собянина\Вручение подар. к 1 сентябрю\Екимчева Карина\IMG_20190827_152152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2805112" cy="3740150"/>
          </a:xfrm>
        </p:spPr>
      </p:pic>
      <p:pic>
        <p:nvPicPr>
          <p:cNvPr id="50179" name="Picture 7" descr="C:\Documents and Settings\Пользователь\Рабочий стол\сессия\4 МАРТА сессия Собянина\Вручение подар. к 1 сентябрю\Кулявцева Ева\IMG_20190828_084234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3071813"/>
            <a:ext cx="2536825" cy="3382962"/>
          </a:xfrm>
        </p:spPr>
      </p:pic>
      <p:pic>
        <p:nvPicPr>
          <p:cNvPr id="50180" name="Picture 5" descr="C:\Documents and Settings\Пользователь\Рабочий стол\сессия\4 МАРТА сессия Собянина\Вручение подар. к 1 сентябрю\Мельничук Варя\IMG_20190827_170957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1143000"/>
            <a:ext cx="26082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C:\Documents and Settings\Пользователь\Рабочий стол\сессия\4 МАРТА сессия Собянина\Вручение подар. к 1 сентябрю\Соломожецкая Наташа\IMG_20190827_181057_HD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786063"/>
            <a:ext cx="2679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C:\Documents and Settings\Пользователь\Рабочий стол\сессия\4 МАРТА сессия Собянина\4- День защиты детей 2019\IMG_20190601_125521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2643187" cy="3524250"/>
          </a:xfrm>
        </p:spPr>
      </p:pic>
      <p:pic>
        <p:nvPicPr>
          <p:cNvPr id="51202" name="Picture 5" descr="C:\Documents and Settings\Пользователь\Рабочий стол\сессия\4 МАРТА сессия Собянина\4- День защиты детей 2019\IMG_20190601_130339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43250" y="142875"/>
            <a:ext cx="2697163" cy="3595688"/>
          </a:xfrm>
        </p:spPr>
      </p:pic>
      <p:pic>
        <p:nvPicPr>
          <p:cNvPr id="51203" name="Picture 2" descr="C:\Documents and Settings\Пользователь\Рабочий стол\сессия\4 МАРТА сессия Собянина\2- 30 лет АФГАНИСТАНУ-2019\IMG_20190208_162940_HD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357188"/>
            <a:ext cx="2928938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4038600" cy="3028950"/>
          </a:xfrm>
        </p:spPr>
      </p:pic>
      <p:pic>
        <p:nvPicPr>
          <p:cNvPr id="5222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500063"/>
            <a:ext cx="4038600" cy="2933700"/>
          </a:xfrm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Сходы граждан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За 2019 год при подготовке к муниципальным выборам Совета Коржевского сельского поселения проведены 26 предвыборных сходов граждан совместно с депутатами Совета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2 схода в х. Коржевский и х. Шапарской с участием главы муниципального образования Славянский район Романа Ивановича </a:t>
            </a:r>
            <a:r>
              <a:rPr lang="ru-RU" dirty="0" err="1"/>
              <a:t>Синяговского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6 приемов депутатом Совета муниципального образования Славянский район по </a:t>
            </a:r>
            <a:r>
              <a:rPr lang="ru-RU" dirty="0" err="1"/>
              <a:t>Коржевскому</a:t>
            </a:r>
            <a:r>
              <a:rPr lang="ru-RU" dirty="0"/>
              <a:t> одномандатному округу № 15 Еленой Алексеевной </a:t>
            </a:r>
            <a:r>
              <a:rPr lang="ru-RU" dirty="0" err="1"/>
              <a:t>Князьковой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12 приемов депутатами Совета Коржевского сельского поселения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1 прием провели сотрудники Славянской межрайонной прокуратуры.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Также проводились точечные сходы граждан по улицам и многоквартирным домам - 21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Безопасность </a:t>
            </a:r>
            <a:r>
              <a:rPr lang="ru-RU" b="1" dirty="0"/>
              <a:t>населения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3250" name="Picture 2" descr="C:\Documents and Settings\Пользователь\Рабочий стол\сессия\Новая папка\P1110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4038600" cy="2422525"/>
          </a:xfrm>
        </p:spPr>
      </p:pic>
      <p:pic>
        <p:nvPicPr>
          <p:cNvPr id="53251" name="Picture 3" descr="C:\Documents and Settings\Пользователь\Рабочий стол\сессия\Новая папка\P111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071563"/>
            <a:ext cx="4038600" cy="2514600"/>
          </a:xfrm>
        </p:spPr>
      </p:pic>
      <p:pic>
        <p:nvPicPr>
          <p:cNvPr id="53252" name="Picture 2" descr="C:\Documents and Settings\Пользователь\Рабочий стол\сессия\Новая папка\P1110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786188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3" descr="C:\Documents and Settings\Пользователь\Рабочий стол\сессия\Новая папка\P1100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Воинский учет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Весной и осенью 2019 года проводились торжественные проводы в Вооруженные силы России граждан, подлежащих призыву. В настоящее время проходят срочную службу 22 человека.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2019 году  5 военнослужащих срочной службы заключили контракты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4275" name="Picture 2" descr="F:\Чистый берег и проводы в РА\IMG_20190509_101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143000"/>
            <a:ext cx="4038600" cy="3028950"/>
          </a:xfrm>
        </p:spPr>
      </p:pic>
      <p:pic>
        <p:nvPicPr>
          <p:cNvPr id="54276" name="Picture 2" descr="C:\Documents and Settings\Пользователь\Рабочий стол\DSCN1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Молодежь</a:t>
            </a:r>
            <a:endParaRPr lang="ru-RU" smtClean="0"/>
          </a:p>
        </p:txBody>
      </p:sp>
      <p:pic>
        <p:nvPicPr>
          <p:cNvPr id="55298" name="Picture 2" descr="C:\Documents and Settings\Пользователь\Рабочий стол\сессия\фото для отчета главы\DSCN14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14438"/>
            <a:ext cx="4038600" cy="3028950"/>
          </a:xfrm>
        </p:spPr>
      </p:pic>
      <p:pic>
        <p:nvPicPr>
          <p:cNvPr id="55299" name="Picture 3" descr="C:\Documents and Settings\Пользователь\Рабочий стол\сессия\фото для отчета главы\DSCN1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3500438"/>
            <a:ext cx="4038600" cy="3028950"/>
          </a:xfrm>
        </p:spPr>
      </p:pic>
      <p:pic>
        <p:nvPicPr>
          <p:cNvPr id="55300" name="Picture 2" descr="F:\Чистый берег и проводы в РА\фото Чистый берег 27.05.2019\P11008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214438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 descr="F:\Чистый берег и проводы в РА\фото Чистый берег 27.05.2019\P1100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Пользователь\Рабочий стол\сессия\IMG-20200302-WA0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0"/>
            <a:ext cx="4038600" cy="3028950"/>
          </a:xfrm>
        </p:spPr>
      </p:pic>
      <p:pic>
        <p:nvPicPr>
          <p:cNvPr id="56322" name="Picture 3" descr="C:\Documents and Settings\Пользователь\Рабочий стол\сессия\IMG-20200302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785813"/>
            <a:ext cx="4038600" cy="3028950"/>
          </a:xfrm>
        </p:spPr>
      </p:pic>
      <p:pic>
        <p:nvPicPr>
          <p:cNvPr id="56323" name="Picture 2" descr="C:\Documents and Settings\Пользователь\Рабочий стол\сессия\IMG-20200302-WA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307181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C:\Documents and Settings\Пользователь\Рабочий стол\сессия\IMG-20200302-WA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4038600" cy="3028950"/>
          </a:xfrm>
        </p:spPr>
      </p:pic>
      <p:pic>
        <p:nvPicPr>
          <p:cNvPr id="57346" name="Picture 2" descr="C:\Documents and Settings\Пользователь\Рабочий стол\сессия\IMG-20200302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Documents and Settings\Пользователь\Рабочий стол\сессия\IMG-20200302-WA0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2143125"/>
            <a:ext cx="33940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 descr="C:\Documents and Settings\Пользователь\Рабочий стол\сессия\IMG-20200302-WA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4875" y="285750"/>
            <a:ext cx="4038600" cy="30289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8370" name="Picture 4" descr="C:\Documents and Settings\Пользователь\Рабочий стол\сессия\IMG-20191223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928688"/>
            <a:ext cx="4038600" cy="2994025"/>
          </a:xfrm>
        </p:spPr>
      </p:pic>
      <p:pic>
        <p:nvPicPr>
          <p:cNvPr id="58371" name="Picture 5" descr="C:\Documents and Settings\Пользователь\Рабочий стол\сессия\IMG-20191019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071563"/>
            <a:ext cx="4038600" cy="2994025"/>
          </a:xfrm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3357563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 descr="C:\Documents and Settings\Пользователь\Рабочий стол\сессия\IMG-20190503-WA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4038600" cy="3028950"/>
          </a:xfrm>
        </p:spPr>
      </p:pic>
      <p:pic>
        <p:nvPicPr>
          <p:cNvPr id="59394" name="Picture 3" descr="C:\Documents and Settings\Пользователь\Рабочий стол\сессия\eb-nh61Y2S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785813"/>
            <a:ext cx="4038600" cy="3028950"/>
          </a:xfrm>
        </p:spPr>
      </p:pic>
      <p:pic>
        <p:nvPicPr>
          <p:cNvPr id="59395" name="Picture 2" descr="C:\Documents and Settings\Пользователь\Рабочий стол\сессия\IMG-20181208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3500438"/>
            <a:ext cx="4673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C:\Documents and Settings\Пользователь\Рабочий стол\сессия\IMG-20190312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4038600" cy="2994025"/>
          </a:xfrm>
        </p:spPr>
      </p:pic>
      <p:pic>
        <p:nvPicPr>
          <p:cNvPr id="60418" name="Picture 4" descr="C:\Documents and Settings\Пользователь\Рабочий стол\сессия\IMG-20190411-WA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3571875"/>
            <a:ext cx="5181600" cy="2914650"/>
          </a:xfrm>
        </p:spPr>
      </p:pic>
      <p:pic>
        <p:nvPicPr>
          <p:cNvPr id="60419" name="Picture 2" descr="C:\Documents and Settings\Пользователь\Рабочий стол\сессия\IMG-20190511-WA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2857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МКУК </a:t>
            </a:r>
            <a:r>
              <a:rPr lang="ru-RU" b="1" dirty="0"/>
              <a:t>СДК «Коржевский»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42" name="Picture 2" descr="C:\Documents and Settings\Пользователь\Рабочий стол\сессия\фото для отчета главы\DSCN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61443" name="Picture 3" descr="C:\Documents and Settings\Пользователь\Рабочий стол\сессия\фото для отчета главы\IMG_20190311_093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Пользователь\Рабочий стол\сессия\фото для отчета главы\DSCN9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4038600" cy="3028950"/>
          </a:xfrm>
        </p:spPr>
      </p:pic>
      <p:pic>
        <p:nvPicPr>
          <p:cNvPr id="62466" name="Picture 3" descr="C:\Documents and Settings\Пользователь\Рабочий стол\сессия\фото для отчета главы\P1110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000125"/>
            <a:ext cx="4038600" cy="3028950"/>
          </a:xfrm>
        </p:spPr>
      </p:pic>
      <p:pic>
        <p:nvPicPr>
          <p:cNvPr id="62467" name="Picture 3" descr="C:\Documents and Settings\Пользователь\Рабочий стол\сессия\фото для отчета главы\DSCN09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643313"/>
            <a:ext cx="4695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014413"/>
          </a:xfrm>
        </p:spPr>
        <p:txBody>
          <a:bodyPr/>
          <a:lstStyle/>
          <a:p>
            <a:pPr eaLnBrk="1" hangingPunct="1"/>
            <a:r>
              <a:rPr lang="ru-RU" sz="3600" b="1" smtClean="0"/>
              <a:t>Предоставление муниципальных услуг</a:t>
            </a:r>
            <a:endParaRPr lang="ru-RU" sz="360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ru-RU" sz="2800" smtClean="0"/>
              <a:t>Более двухсот различных услуг можно получить, не выезжая из муниципального образования. </a:t>
            </a:r>
          </a:p>
          <a:p>
            <a:pPr eaLnBrk="1" hangingPunct="1"/>
            <a:r>
              <a:rPr lang="ru-RU" sz="2800" smtClean="0"/>
              <a:t>        В 2019 году предоставлено 5344  услуги и консультации   </a:t>
            </a:r>
          </a:p>
          <a:p>
            <a:pPr eaLnBrk="1" hangingPunct="1"/>
            <a:r>
              <a:rPr lang="ru-RU" sz="2800" smtClean="0"/>
              <a:t>        Так же Администрацией Коржевского сельского поселения предоставляются муниципальные услуги с элементами межведомственного взаимодействия по выбору заявителя: по личному заявлению или в электронном виде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Documents and Settings\Пользователь\Рабочий стол\сессия\фото для отчета главы\DSCN1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4038600" cy="3028950"/>
          </a:xfrm>
        </p:spPr>
      </p:pic>
      <p:pic>
        <p:nvPicPr>
          <p:cNvPr id="63490" name="Picture 3" descr="C:\Documents and Settings\Пользователь\Рабочий стол\сессия\фото для отчета главы\DSCN9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85750"/>
            <a:ext cx="4038600" cy="3028950"/>
          </a:xfrm>
        </p:spPr>
      </p:pic>
      <p:pic>
        <p:nvPicPr>
          <p:cNvPr id="63491" name="Picture 3" descr="C:\Documents and Settings\Пользователь\Рабочий стол\сессия\фото для отчета главы\DSCN02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C:\Documents and Settings\Пользователь\Рабочий стол\сессия\фото для отчета главы\DSCN02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429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C:\Documents and Settings\Пользователь\Рабочий стол\сессия\фото для отчета главы\DSC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4038600" cy="3028950"/>
          </a:xfrm>
        </p:spPr>
      </p:pic>
      <p:pic>
        <p:nvPicPr>
          <p:cNvPr id="6451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85750"/>
            <a:ext cx="4038600" cy="3028950"/>
          </a:xfrm>
        </p:spPr>
      </p:pic>
      <p:pic>
        <p:nvPicPr>
          <p:cNvPr id="64515" name="Picture 2" descr="C:\Documents and Settings\Пользователь\Рабочий стол\сессия\фото для отчета главы\20190808_103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 descr="C:\Documents and Settings\Пользователь\Рабочий стол\сессия\фото для отчета главы\DSCN95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0043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C:\Documents and Settings\Пользователь\Рабочий стол\сессия\фото для отчета главы\Библиотека Урок мужества 25.01.19г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28625"/>
            <a:ext cx="4038600" cy="3028950"/>
          </a:xfrm>
        </p:spPr>
      </p:pic>
      <p:pic>
        <p:nvPicPr>
          <p:cNvPr id="65538" name="Picture 5" descr="C:\Documents and Settings\Пользователь\Рабочий стол\сессия\фото для отчета главы\DSCN9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71563"/>
            <a:ext cx="4038600" cy="3028950"/>
          </a:xfrm>
        </p:spPr>
      </p:pic>
      <p:pic>
        <p:nvPicPr>
          <p:cNvPr id="65539" name="Picture 2" descr="C:\Documents and Settings\Пользователь\Рабочий стол\сессия\фото для отчета главы\IMG_20190125_180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328612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Предприятие </a:t>
            </a:r>
            <a:r>
              <a:rPr lang="ru-RU" sz="3100" b="1" dirty="0"/>
              <a:t>«</a:t>
            </a:r>
            <a:r>
              <a:rPr lang="ru-RU" sz="3100" b="1" dirty="0" err="1"/>
              <a:t>Анастасиевское</a:t>
            </a:r>
            <a:r>
              <a:rPr lang="ru-RU" sz="3100" b="1" dirty="0"/>
              <a:t>» АО фирма  «Агрокомплекс» </a:t>
            </a:r>
            <a:r>
              <a:rPr lang="ru-RU" sz="3100" b="1" dirty="0" err="1"/>
              <a:t>им.Н.И.Ткачева</a:t>
            </a:r>
            <a:r>
              <a:rPr lang="ru-RU" sz="3100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38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- 1 </a:t>
            </a:r>
            <a:r>
              <a:rPr lang="ru-RU" dirty="0"/>
              <a:t>место - Наивысший результат по намолоту риса среди комбайновых экипажей- тракторист –машинист 1 отделения –</a:t>
            </a:r>
            <a:r>
              <a:rPr lang="ru-RU" b="1" dirty="0"/>
              <a:t>Фролент Петр </a:t>
            </a:r>
            <a:r>
              <a:rPr lang="ru-RU" b="1" dirty="0" smtClean="0"/>
              <a:t>Александрович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- 2 </a:t>
            </a:r>
            <a:r>
              <a:rPr lang="ru-RU" dirty="0"/>
              <a:t>место по результатам уборки озимых зерновых культур-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Управляющий 3 отделением –</a:t>
            </a:r>
            <a:r>
              <a:rPr lang="ru-RU" b="1" dirty="0"/>
              <a:t>Давыденко Сергей Сергеевич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Агроном 3 отделения </a:t>
            </a:r>
            <a:r>
              <a:rPr lang="ru-RU" b="1" dirty="0" err="1"/>
              <a:t>Шульженко</a:t>
            </a:r>
            <a:r>
              <a:rPr lang="ru-RU" b="1" dirty="0"/>
              <a:t> Николай Николаевич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Механик 3 отделения </a:t>
            </a:r>
            <a:r>
              <a:rPr lang="ru-RU" b="1" dirty="0"/>
              <a:t>Дымуха Андрей Иванович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Лучшие </a:t>
            </a:r>
            <a:r>
              <a:rPr lang="ru-RU" dirty="0"/>
              <a:t>водители: </a:t>
            </a:r>
            <a:r>
              <a:rPr lang="ru-RU" b="1" dirty="0" err="1"/>
              <a:t>Тараскин</a:t>
            </a:r>
            <a:r>
              <a:rPr lang="ru-RU" b="1" dirty="0"/>
              <a:t> Геннадий Владимирович, </a:t>
            </a:r>
            <a:r>
              <a:rPr lang="ru-RU" b="1" dirty="0" err="1"/>
              <a:t>Клишевич</a:t>
            </a:r>
            <a:r>
              <a:rPr lang="ru-RU" b="1" dirty="0"/>
              <a:t> Руслан</a:t>
            </a:r>
            <a:r>
              <a:rPr lang="ru-RU" dirty="0"/>
              <a:t> </a:t>
            </a:r>
            <a:r>
              <a:rPr lang="ru-RU" b="1" dirty="0"/>
              <a:t>Сергеевич, Андриевский Сергей </a:t>
            </a:r>
            <a:r>
              <a:rPr lang="ru-RU" b="1" dirty="0" smtClean="0"/>
              <a:t>Николаевич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Лучший </a:t>
            </a:r>
            <a:r>
              <a:rPr lang="ru-RU" dirty="0"/>
              <a:t>работник агрономического отдела: </a:t>
            </a:r>
            <a:r>
              <a:rPr lang="ru-RU" b="1" dirty="0"/>
              <a:t>Кузнецов Сергей Александрович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1 место по результатам уборки сои-1 отделение: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Управляющий  </a:t>
            </a:r>
            <a:r>
              <a:rPr lang="ru-RU" b="1" dirty="0"/>
              <a:t>Бондарев Игорь Петрович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Агроном </a:t>
            </a:r>
            <a:r>
              <a:rPr lang="ru-RU" dirty="0"/>
              <a:t>отделения </a:t>
            </a:r>
            <a:r>
              <a:rPr lang="ru-RU" b="1" dirty="0" err="1"/>
              <a:t>Пухальский</a:t>
            </a:r>
            <a:r>
              <a:rPr lang="ru-RU" b="1" dirty="0"/>
              <a:t> </a:t>
            </a:r>
            <a:r>
              <a:rPr lang="ru-RU" b="1" dirty="0" err="1" smtClean="0"/>
              <a:t>ВасилийФедорович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Механик отделения </a:t>
            </a:r>
            <a:r>
              <a:rPr lang="ru-RU" b="1" dirty="0"/>
              <a:t>Коломиец Евгений </a:t>
            </a:r>
            <a:r>
              <a:rPr lang="ru-RU" b="1" dirty="0" smtClean="0"/>
              <a:t>Николаевич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- </a:t>
            </a:r>
            <a:r>
              <a:rPr lang="ru-RU" dirty="0" smtClean="0"/>
              <a:t>Лучший </a:t>
            </a:r>
            <a:r>
              <a:rPr lang="ru-RU" dirty="0"/>
              <a:t>работник </a:t>
            </a:r>
            <a:r>
              <a:rPr lang="ru-RU" dirty="0" err="1" smtClean="0"/>
              <a:t>механизированого</a:t>
            </a:r>
            <a:r>
              <a:rPr lang="ru-RU" dirty="0" smtClean="0"/>
              <a:t> </a:t>
            </a:r>
            <a:r>
              <a:rPr lang="ru-RU" dirty="0"/>
              <a:t>тока- машинист очистительных машин – </a:t>
            </a:r>
            <a:r>
              <a:rPr lang="ru-RU" b="1" dirty="0" err="1"/>
              <a:t>Джемалиди</a:t>
            </a:r>
            <a:r>
              <a:rPr lang="ru-RU" b="1" dirty="0"/>
              <a:t> Илья Владимирович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Лучший </a:t>
            </a:r>
            <a:r>
              <a:rPr lang="ru-RU" dirty="0"/>
              <a:t>механизатор , тракторист-машинист  3 отделения- </a:t>
            </a:r>
            <a:r>
              <a:rPr lang="ru-RU" b="1" dirty="0"/>
              <a:t>Курский Владимир Михайлович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Предприятия МУП «Теплокомплекс» и  ООО «Жилкомуслуги»</a:t>
            </a:r>
            <a:endParaRPr lang="ru-RU" sz="240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Ремонт канализационных люков</a:t>
            </a:r>
            <a:endParaRPr lang="ru-RU" dirty="0"/>
          </a:p>
        </p:txBody>
      </p:sp>
      <p:pic>
        <p:nvPicPr>
          <p:cNvPr id="67587" name="Объект 11" descr="Изображение выглядит как внешний, трава, старый, сидит&#10;&#10;Автоматически созданное описание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286000"/>
            <a:ext cx="2451100" cy="3268663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Замена насосов на скважинах водонапорных башен</a:t>
            </a:r>
            <a:endParaRPr lang="ru-RU" dirty="0"/>
          </a:p>
        </p:txBody>
      </p:sp>
      <p:pic>
        <p:nvPicPr>
          <p:cNvPr id="67589" name="Объект 7" descr="Изображение выглядит как внешний, трава, грузовик, сторона&#10;&#10;Автоматически созданное описание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143125"/>
            <a:ext cx="2214563" cy="2952750"/>
          </a:xfrm>
        </p:spPr>
      </p:pic>
      <p:pic>
        <p:nvPicPr>
          <p:cNvPr id="67590" name="Объект 7" descr="Изображение выглядит как внешний, здание, трава, скал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786188"/>
            <a:ext cx="32813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Объект 4" descr="Изображение выглядит как трава, внешний, поле, грузови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21468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СОШ  №  19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889000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Вареникова</a:t>
            </a:r>
            <a:r>
              <a:rPr lang="ru-RU" dirty="0" smtClean="0"/>
              <a:t> Лилия Викторовна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Леткиман</a:t>
            </a:r>
            <a:r>
              <a:rPr lang="ru-RU" dirty="0" smtClean="0"/>
              <a:t> Алина, Ивченко Мария, Крылова Юлия </a:t>
            </a:r>
            <a:endParaRPr lang="ru-RU" dirty="0"/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20950"/>
            <a:ext cx="4040188" cy="325913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85875"/>
            <a:ext cx="4041775" cy="8890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Вареникова</a:t>
            </a:r>
            <a:r>
              <a:rPr lang="ru-RU" dirty="0" smtClean="0"/>
              <a:t> Лилия Викторовна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Курдюмова</a:t>
            </a:r>
            <a:r>
              <a:rPr lang="ru-RU" dirty="0" smtClean="0"/>
              <a:t> Елена Анатольевна</a:t>
            </a:r>
            <a:endParaRPr lang="ru-RU" dirty="0"/>
          </a:p>
        </p:txBody>
      </p:sp>
      <p:pic>
        <p:nvPicPr>
          <p:cNvPr id="6861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4775" y="2174875"/>
            <a:ext cx="2962275" cy="3951288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МБДОУ детский сад комбинированного вида  № 31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0063" y="1500188"/>
            <a:ext cx="2543175" cy="5318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err="1" smtClean="0"/>
              <a:t>Яценко</a:t>
            </a:r>
            <a:r>
              <a:rPr lang="ru-RU" sz="1400" dirty="0" smtClean="0"/>
              <a:t> Марина Вячеславовна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/>
              <a:t>Павленко Наталья Ивановна</a:t>
            </a:r>
            <a:endParaRPr lang="ru-RU" sz="1400" dirty="0"/>
          </a:p>
        </p:txBody>
      </p:sp>
      <p:pic>
        <p:nvPicPr>
          <p:cNvPr id="69635" name="Содержимое 4" descr="D:\ФОТО\МОСКВА\1 день\9а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00250"/>
            <a:ext cx="3021012" cy="2257425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571875" y="1357313"/>
            <a:ext cx="2000250" cy="639762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Балакина Светлана Ивановна</a:t>
            </a:r>
            <a:endParaRPr lang="ru-RU" dirty="0"/>
          </a:p>
        </p:txBody>
      </p:sp>
      <p:pic>
        <p:nvPicPr>
          <p:cNvPr id="69637" name="Содержимое 5" descr="D:\ФОТО\МОЙ ДЕТСКИЙ САД\IMG_20200221_085617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13" y="2000250"/>
            <a:ext cx="2032000" cy="2705100"/>
          </a:xfrm>
        </p:spPr>
      </p:pic>
      <p:pic>
        <p:nvPicPr>
          <p:cNvPr id="69638" name="Содержимое 4" descr="D:\ФОТО\Сканировать10001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714750"/>
            <a:ext cx="1974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Содержимое 5" descr="D:\ФОТО\Сканировать1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13" y="1785938"/>
            <a:ext cx="273843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Содержимое 4" descr="D:\ФОТО\Сканировать1 (3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3786188"/>
            <a:ext cx="27686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Содержимое 4" descr="D:\ФОТО\19367722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4143375"/>
            <a:ext cx="3097212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ДШИ</a:t>
            </a:r>
          </a:p>
        </p:txBody>
      </p:sp>
      <p:pic>
        <p:nvPicPr>
          <p:cNvPr id="70658" name="Picture 2" descr="C:\Documents and Settings\Пользователь\Рабочий стол\сессия\Информация о ДШИ\ФОТО\IMG-20171106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85875"/>
            <a:ext cx="4038600" cy="3028950"/>
          </a:xfrm>
        </p:spPr>
      </p:pic>
      <p:pic>
        <p:nvPicPr>
          <p:cNvPr id="70659" name="Picture 3" descr="C:\Documents and Settings\Пользователь\Рабочий стол\сессия\Информация о ДШИ\ФОТО\IMG_3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428750"/>
            <a:ext cx="4038600" cy="2487613"/>
          </a:xfrm>
        </p:spPr>
      </p:pic>
      <p:pic>
        <p:nvPicPr>
          <p:cNvPr id="70660" name="Picture 2" descr="C:\Documents and Settings\Пользователь\Рабочий стол\сессия\Информация о ДШИ\ФОТО\IMG_3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3857625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C:\Documents and Settings\Пользователь\Рабочий стол\сессия\Информация о ДШИ\ФОТО\IMG_93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85750"/>
            <a:ext cx="4038600" cy="2692400"/>
          </a:xfrm>
        </p:spPr>
      </p:pic>
      <p:pic>
        <p:nvPicPr>
          <p:cNvPr id="71682" name="Picture 2" descr="C:\Documents and Settings\Пользователь\Рабочий стол\сессия\Информация о ДШИ\ФОТО\SDC14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21468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C:\Documents and Settings\Пользователь\Рабочий стол\сессия\Информация о ДШИ\ФОТО\IMG-20200222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07168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C:\Documents and Settings\Пользователь\Рабочий стол\сессия\Информация о ДШИ\ФОТО\IMG_94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8575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Отделение социального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обслуживания на дому № 12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72706" name="Picture 4" descr="C:\Documents and Settings\Пользователь\Рабочий стол\сессия\осо 12 ОТЧЕТ ГЛАВЕ 2020\ФОТО ДЛЯ СХОДА 2020\УЧАСТИЕ В ПРАЗНИКАХ\20191103_140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4038600" cy="3028950"/>
          </a:xfrm>
        </p:spPr>
      </p:pic>
      <p:pic>
        <p:nvPicPr>
          <p:cNvPr id="72707" name="Picture 5" descr="C:\Documents and Settings\Пользователь\Рабочий стол\сессия\осо 12 ОТЧЕТ ГЛАВЕ 2020\ФОТО ДЛЯ СХОДА 2020\УЧАСТИЕ В ВЫБОРАХ\IMG-20190908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1214438"/>
            <a:ext cx="3394075" cy="4525962"/>
          </a:xfrm>
        </p:spPr>
      </p:pic>
      <p:pic>
        <p:nvPicPr>
          <p:cNvPr id="72708" name="Picture 2" descr="C:\Documents and Settings\Пользователь\Рабочий стол\сессия\осо 12 ОТЧЕТ ГЛАВЕ 2020\ФОТО ДЛЯ СХОДА 2020\ПОЕЗДКА КЛУКБА\20190927_1044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401050" cy="17287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Совет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Коржевского </a:t>
            </a:r>
            <a:r>
              <a:rPr lang="ru-RU" sz="4000" b="1" dirty="0" smtClean="0"/>
              <a:t> сельского  поселения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8143875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Совет депутатов Коржевского сельского поселения третьего созыва был избран 14 сентября 2014 года сроком на пять лет.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8 сентября 2019 года  избран новый Совет Коржевского сельского поселения четвертого созыва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Совете 15 депутатов, из них 7  новых: Веренич Людмила Леонидовна, Кислинская Анисья Александровна, Куликов Владимир Викторович, Астафьева Светлана Николаевна, Минченко Анастасия Александровна, Синельникова Марина Николаевна, Немыкина Надежда Ивановна.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Трое депутатов: Минченко Анастасия Александровна, Вородин Надежда Константиновна, Кривенко Артем Николаевич входят в состав Совета молодых депутатов муниципального образования Славянский район.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 descr="C:\Documents and Settings\Пользователь\Рабочий стол\сессия\осо 12 ОТЧЕТ ГЛАВЕ 2020\ФОТО ДЛЯ СХОДА 2020\ПОЕЗДКА КЛУКБА\20190927_104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3394075" cy="4525963"/>
          </a:xfrm>
        </p:spPr>
      </p:pic>
      <p:pic>
        <p:nvPicPr>
          <p:cNvPr id="73730" name="Picture 4" descr="C:\Documents and Settings\Пользователь\Рабочий стол\сессия\осо 12 ОТЧЕТ ГЛАВЕ 2020\ФОТО ДЛЯ СХОДА 2020\ПОЕЗДКА КЛУКБА\20190927_104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2071688"/>
            <a:ext cx="3394075" cy="4525962"/>
          </a:xfrm>
        </p:spPr>
      </p:pic>
      <p:pic>
        <p:nvPicPr>
          <p:cNvPr id="73731" name="Picture 2" descr="C:\Documents and Settings\Пользователь\Рабочий стол\сессия\осо 12 ОТЧЕТ ГЛАВЕ 2020\ФОТО ДЛЯ СХОДА 2020\РУКОДЕЛИЕ КЛУБА МЫ НЕ ОДИНОКИ\IMG-20190909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142875"/>
            <a:ext cx="3390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F:\Амбулатория\IMG_20200303_115000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91147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3" descr="F:\Амбулатория\IMG_20200303_115840_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86125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F:\Амбулатория\IMG_20200303_114823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43625" y="2928938"/>
            <a:ext cx="2822575" cy="3765550"/>
          </a:xfrm>
        </p:spPr>
      </p:pic>
      <p:pic>
        <p:nvPicPr>
          <p:cNvPr id="74756" name="Picture 2" descr="F:\Амбулатория\IMG_20200303_115627_HD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142875"/>
            <a:ext cx="2805113" cy="374015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Documents and Settings\Пользователь\Рабочий стол\сессия\IMG-20200303-WA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285750"/>
            <a:ext cx="2714625" cy="4826000"/>
          </a:xfrm>
        </p:spPr>
      </p:pic>
      <p:pic>
        <p:nvPicPr>
          <p:cNvPr id="75778" name="Picture 3" descr="C:\Documents and Settings\Пользователь\Рабочий стол\сессия\4 МАРТА сессия Собянина\Церков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00063"/>
            <a:ext cx="3394075" cy="4525962"/>
          </a:xfrm>
        </p:spPr>
      </p:pic>
      <p:pic>
        <p:nvPicPr>
          <p:cNvPr id="75779" name="Picture 2" descr="C:\Documents and Settings\Пользователь\Рабочий стол\сессия\IMG-20200303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714750"/>
            <a:ext cx="492918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:\Documents and Settings\Пользователь\Рабочий стол\сессия\20190316_082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4038600" cy="3028950"/>
          </a:xfrm>
        </p:spPr>
      </p:pic>
      <p:pic>
        <p:nvPicPr>
          <p:cNvPr id="76802" name="Picture 3" descr="C:\Documents and Settings\Пользователь\Рабочий стол\сессия\1487749697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857250"/>
            <a:ext cx="30575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 descr="C:\Documents and Settings\Пользователь\Рабочий стол\сессия\14945874776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688" y="3643313"/>
            <a:ext cx="4318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Проблемы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782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8043863" cy="5268913"/>
          </a:xfrm>
        </p:spPr>
        <p:txBody>
          <a:bodyPr/>
          <a:lstStyle/>
          <a:p>
            <a:pPr eaLnBrk="1" hangingPunct="1"/>
            <a:r>
              <a:rPr lang="ru-RU" smtClean="0"/>
              <a:t>Сбор налогов</a:t>
            </a:r>
          </a:p>
          <a:p>
            <a:pPr eaLnBrk="1" hangingPunct="1"/>
            <a:r>
              <a:rPr lang="ru-RU" smtClean="0"/>
              <a:t>Заключение договоров на вывоз ТКО</a:t>
            </a:r>
          </a:p>
          <a:p>
            <a:pPr eaLnBrk="1" hangingPunct="1"/>
            <a:r>
              <a:rPr lang="ru-RU" smtClean="0"/>
              <a:t>Проезд транзитного транспорта в летнее время</a:t>
            </a:r>
          </a:p>
          <a:p>
            <a:pPr eaLnBrk="1" hangingPunct="1"/>
            <a:endParaRPr lang="ru-RU" smtClean="0"/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420938"/>
            <a:ext cx="6624638" cy="3960812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8039100" cy="6091238"/>
          </a:xfrm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80391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Планы  и  Задачи на 2020 год: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8401050" cy="49117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Продолжать благоустройство поселения: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Участие в краевой программе «Строительство, реконструкция, капитальный ремонт и ремонт автомобильных дорог общего пользования местного значения»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ул.Мира </a:t>
            </a:r>
            <a:r>
              <a:rPr lang="ru-RU" dirty="0"/>
              <a:t>перед почтой, тротуар Краснодарская от кладбища до ул. Комсомольской, от  Краснодарской, д.59 до ул. Северной , ул. Зеленая от ул. Пионерской до ул.Крайней , ул. Молодежная от ул.Октябрьской до ул.Садовой, асфальтирование придомовой территории ул.Октябрьская, д.30 и ул.Мира д.9.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подсыпка </a:t>
            </a:r>
            <a:r>
              <a:rPr lang="ru-RU" dirty="0"/>
              <a:t>дорог щебнем;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продолжение </a:t>
            </a:r>
            <a:r>
              <a:rPr lang="ru-RU" dirty="0"/>
              <a:t>ограждения кладбища.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замена </a:t>
            </a:r>
            <a:r>
              <a:rPr lang="ru-RU" dirty="0"/>
              <a:t>водопроводных  и канализационных сетей;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замена </a:t>
            </a:r>
            <a:r>
              <a:rPr lang="ru-RU" dirty="0"/>
              <a:t>или ремонт КНС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Выражаем благодарность за поддержку</a:t>
            </a:r>
            <a:endParaRPr lang="ru-RU" dirty="0"/>
          </a:p>
        </p:txBody>
      </p:sp>
      <p:sp>
        <p:nvSpPr>
          <p:cNvPr id="80898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/>
            <a:r>
              <a:rPr lang="ru-RU" smtClean="0"/>
              <a:t>Депутату Государственной Думы Российской Федерации Демченко Ивану Ивановичу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r>
              <a:rPr lang="ru-RU" smtClean="0"/>
              <a:t>Депутату Законодательного собрания Краснодарского края Виктору Васильевичу Чернявскому 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 </a:t>
            </a:r>
          </a:p>
          <a:p>
            <a:pPr eaLnBrk="1" hangingPunct="1"/>
            <a:r>
              <a:rPr lang="ru-RU" smtClean="0"/>
              <a:t>Главе муниципального образования Славянский район Роману Ивановичу Синяговскому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87"/>
          </a:xfrm>
        </p:spPr>
        <p:txBody>
          <a:bodyPr/>
          <a:lstStyle/>
          <a:p>
            <a:pPr eaLnBrk="1" hangingPunct="1"/>
            <a:r>
              <a:rPr lang="ru-RU" smtClean="0"/>
              <a:t>Всем</a:t>
            </a:r>
            <a:br>
              <a:rPr lang="ru-RU" smtClean="0"/>
            </a:br>
            <a:r>
              <a:rPr lang="ru-RU" smtClean="0"/>
              <a:t>спасибо за внимание!!!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Об </a:t>
            </a:r>
            <a:r>
              <a:rPr lang="ru-RU" sz="5300" b="1" dirty="0"/>
              <a:t>исполнении 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>бюджета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Коржевского сельского поселения</a:t>
            </a:r>
            <a:r>
              <a:rPr lang="ru-RU" sz="5300" dirty="0"/>
              <a:t/>
            </a:r>
            <a:br>
              <a:rPr lang="ru-RU" sz="5300" dirty="0"/>
            </a:br>
            <a:r>
              <a:rPr lang="ru-RU" sz="5300" b="1" dirty="0"/>
              <a:t>за 2019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29613" cy="1657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/>
              <a:t>В 2019 году нам удалось увеличить </a:t>
            </a:r>
            <a:r>
              <a:rPr lang="ru-RU" sz="2700" u="sng" dirty="0" smtClean="0"/>
              <a:t>доходную</a:t>
            </a:r>
            <a:r>
              <a:rPr lang="ru-RU" sz="2700" dirty="0" smtClean="0"/>
              <a:t> часть бюджета, по итогам года мы получили в казну от разных источников более </a:t>
            </a:r>
            <a:r>
              <a:rPr lang="ru-RU" sz="2700" b="1" dirty="0" smtClean="0"/>
              <a:t>46 млн. 801</a:t>
            </a:r>
            <a:r>
              <a:rPr lang="ru-RU" sz="2700" dirty="0" smtClean="0"/>
              <a:t> тыс.руб. 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5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Источниками доходов бюджета сельского поселения являются: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b="1" dirty="0" smtClean="0"/>
              <a:t>1. Налоговые и неналоговые доходы</a:t>
            </a:r>
            <a:r>
              <a:rPr lang="ru-RU" sz="1550" b="1" i="1" dirty="0" smtClean="0"/>
              <a:t> – 10 млн. 140 тыс.руб.</a:t>
            </a:r>
            <a:r>
              <a:rPr lang="ru-RU" sz="1550" i="1" dirty="0" smtClean="0"/>
              <a:t>, в том числе: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 - доходы от уплаты акцизов – 1 млн.989 тыс.руб.или 4,2% от общих доходов;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 - налог на доходы физических лиц - 2 млн.313 тыс. руб. или 4,9% от  общих доходов;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- налог на имущество физических лиц – 1 млн. 157 тыс. руб. или 2,5% от  общих доходов;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- земельный налог – 3 млн. 342 тыс. руб. или 7,1% от  общих доходов;  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 - единый сельхозналог – 32 тыс.руб. или 0,1% от  общих доходов;  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-  оказание платных услуг и компенсации затрат бюджета поселения – 979 тыс.руб. или 2,1% от  общих доходов;  	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1550" dirty="0" smtClean="0"/>
              <a:t>доходы от сдачи в аренду муниципального имущества – 311 тыс.руб. или 0,7% от  общих доходов;  </a:t>
            </a:r>
            <a:endParaRPr lang="ru-RU" sz="155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- штрафы – 14 тыс.руб. или 0,03% от  общих доходов;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 - прочие неналоговые доходы – 2 тыс.руб. или 0,004% от  общих доходов;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50" dirty="0" smtClean="0"/>
              <a:t>  -  государственная пошлина – 2 тыс.руб. или 0,004 от  общих доходов.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 smtClean="0"/>
              <a:t>    </a:t>
            </a:r>
            <a:r>
              <a:rPr lang="ru-RU" sz="1550" b="1" dirty="0" smtClean="0"/>
              <a:t>2</a:t>
            </a:r>
            <a:r>
              <a:rPr lang="ru-RU" sz="1550" dirty="0" smtClean="0"/>
              <a:t>. </a:t>
            </a:r>
            <a:r>
              <a:rPr lang="ru-RU" sz="1550" b="1" i="1" dirty="0" smtClean="0"/>
              <a:t>Безвозмездные поступления (дотации, субсидии, субвенции, межбюджетные трансферты, прочие безвозмездные поступления) –  36  млн. 686 тыс. руб</a:t>
            </a:r>
            <a:r>
              <a:rPr lang="ru-RU" sz="1550" dirty="0" smtClean="0"/>
              <a:t>.</a:t>
            </a:r>
            <a:endParaRPr lang="ru-RU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smtClean="0"/>
              <a:t>Расходы </a:t>
            </a:r>
            <a:r>
              <a:rPr lang="ru-RU" sz="2800" dirty="0" smtClean="0"/>
              <a:t>бюджета сельского поселения за 2019 год исполнены в объеме </a:t>
            </a:r>
            <a:r>
              <a:rPr lang="ru-RU" sz="2800" b="1" u="sng" dirty="0" smtClean="0"/>
              <a:t>46 млн. 814 тыс.руб</a:t>
            </a:r>
            <a:r>
              <a:rPr lang="ru-RU" sz="2800" dirty="0" smtClean="0"/>
              <a:t>.,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38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u="sng" dirty="0"/>
              <a:t>на содержание органа местного самоуправления – 4 млн. 592 тыс.руб</a:t>
            </a:r>
            <a:r>
              <a:rPr lang="ru-RU" sz="2900" dirty="0"/>
              <a:t>.(в т.ч. замена окон в здании администрации – 187 т.руб.);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dirty="0" smtClean="0"/>
              <a:t> </a:t>
            </a:r>
            <a:r>
              <a:rPr lang="ru-RU" sz="2900" u="sng" dirty="0"/>
              <a:t>на культуру – 8 млн. 687 тыс. руб. </a:t>
            </a:r>
            <a:endParaRPr lang="ru-RU" sz="29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u="sng" dirty="0" smtClean="0"/>
              <a:t> </a:t>
            </a:r>
            <a:r>
              <a:rPr lang="ru-RU" sz="2900" u="sng" dirty="0"/>
              <a:t>на содержание МКУ «Коржевский центр» - 6 млн. 631 тыс.руб. 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900" u="sng" dirty="0"/>
              <a:t>на дорожное хозяйство</a:t>
            </a:r>
            <a:r>
              <a:rPr lang="ru-RU" sz="2900" dirty="0"/>
              <a:t> из дорожного фонда поселения израсходовано – </a:t>
            </a:r>
            <a:r>
              <a:rPr lang="ru-RU" sz="2900" u="sng" dirty="0"/>
              <a:t>19 млн. 192 тыс. руб</a:t>
            </a:r>
            <a:r>
              <a:rPr lang="ru-RU" sz="2900" dirty="0"/>
              <a:t>., в т.ч.: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/>
              <a:t>- </a:t>
            </a:r>
            <a:r>
              <a:rPr lang="ru-RU" sz="2900" i="1" dirty="0"/>
              <a:t>асфальтирование и ремонт дорог - 16 млн.677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асфальтирование  тротуаров – 707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-ямочный ремонт – 99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изготовление паспортов дорог - 73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нанесение дорожной разметки – 275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покраска пешеходных переходов – 2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изготовление схемы межевания дорог - 254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установка дорожных знаков  – 420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подсыпка дорог щебнем  - 461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обкос дорог – 202 тыс.руб.;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i="1" dirty="0"/>
              <a:t>- расчистка дорог от снега, посыпка солево-песчаной смеси - 22 тыс.руб.</a:t>
            </a: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9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1700</Words>
  <Application>Microsoft Office PowerPoint</Application>
  <PresentationFormat>Экран (4:3)</PresentationFormat>
  <Paragraphs>204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1" baseType="lpstr">
      <vt:lpstr>Arial</vt:lpstr>
      <vt:lpstr>Calibri</vt:lpstr>
      <vt:lpstr>Тема Office</vt:lpstr>
      <vt:lpstr>Расширенная сессия  Совета Коржевского сельского поселения 04 марта 2020 г.</vt:lpstr>
      <vt:lpstr>Слайд 2</vt:lpstr>
      <vt:lpstr>Обращения граждан </vt:lpstr>
      <vt:lpstr>Сходы граждан </vt:lpstr>
      <vt:lpstr>Предоставление муниципальных услуг</vt:lpstr>
      <vt:lpstr> Совет Коржевского  сельского  поселения </vt:lpstr>
      <vt:lpstr>  Об исполнении  бюджета Коржевского сельского поселения за 2019 год </vt:lpstr>
      <vt:lpstr> В 2019 году нам удалось увеличить доходную часть бюджета, по итогам года мы получили в казну от разных источников более 46 млн. 801 тыс.руб.  </vt:lpstr>
      <vt:lpstr>Расходы бюджета сельского поселения за 2019 год исполнены в объеме 46 млн. 814 тыс.руб.,  </vt:lpstr>
      <vt:lpstr>Слайд 10</vt:lpstr>
      <vt:lpstr>Слайд 11</vt:lpstr>
      <vt:lpstr>Слайд 12</vt:lpstr>
      <vt:lpstr>Землеустройство, развитие  малого и среднего бизнеса в Коржевском сельском поселении</vt:lpstr>
      <vt:lpstr>Слайд 14</vt:lpstr>
      <vt:lpstr> В 2019 году обратились 7 граждан на возмещение затрат на покупку молодняка птицы на сумму 21 тыс. рублей,  1 - на производство мяса КРС- 6200 руб. В 2020 году предусмотрены все виды поддержки ЛПХ </vt:lpstr>
      <vt:lpstr>Благоустройство и жизнедеятельность поселения </vt:lpstr>
      <vt:lpstr>Слайд 17</vt:lpstr>
      <vt:lpstr>Слайд 18</vt:lpstr>
      <vt:lpstr>Тротуары</vt:lpstr>
      <vt:lpstr>Производилась подсыпка щебнем </vt:lpstr>
      <vt:lpstr>Слайд 21</vt:lpstr>
      <vt:lpstr>Слайд 22</vt:lpstr>
      <vt:lpstr>Слайд 23</vt:lpstr>
      <vt:lpstr>Дорожка для скандинавской ходьбы</vt:lpstr>
      <vt:lpstr>Высажено 320 деревьев и 425 кустарников в парках и аллее</vt:lpstr>
      <vt:lpstr>Слайд 26</vt:lpstr>
      <vt:lpstr>Слайд 27</vt:lpstr>
      <vt:lpstr>Слайд 28</vt:lpstr>
      <vt:lpstr>Слайд 29</vt:lpstr>
      <vt:lpstr>На территории  Коржевского сельского поселения   32 домовладения образцового содержания в номинации «Самый благоустроенный подъезд»</vt:lpstr>
      <vt:lpstr>в номинации «Самая благоустроенная территория  предприятия, учреждения»</vt:lpstr>
      <vt:lpstr>В номинации «Лучший благоустроенный двор» победителями стали: </vt:lpstr>
      <vt:lpstr>Слайд 33</vt:lpstr>
      <vt:lpstr> «Лучший благоустроенный двор»  многоквартирного дома </vt:lpstr>
      <vt:lpstr>Слайд 35</vt:lpstr>
      <vt:lpstr>Слайд 36</vt:lpstr>
      <vt:lpstr>Социальная сфера </vt:lpstr>
      <vt:lpstr>Слайд 38</vt:lpstr>
      <vt:lpstr>Слайд 39</vt:lpstr>
      <vt:lpstr> Безопасность населения   </vt:lpstr>
      <vt:lpstr>Воинский учет </vt:lpstr>
      <vt:lpstr>Молодежь</vt:lpstr>
      <vt:lpstr>Слайд 43</vt:lpstr>
      <vt:lpstr>Слайд 44</vt:lpstr>
      <vt:lpstr>Спорт </vt:lpstr>
      <vt:lpstr>Слайд 46</vt:lpstr>
      <vt:lpstr>Слайд 47</vt:lpstr>
      <vt:lpstr>  МКУК СДК «Коржевский»   </vt:lpstr>
      <vt:lpstr>Слайд 49</vt:lpstr>
      <vt:lpstr>Слайд 50</vt:lpstr>
      <vt:lpstr>Слайд 51</vt:lpstr>
      <vt:lpstr>Слайд 52</vt:lpstr>
      <vt:lpstr> Предприятие «Анастасиевское» АО фирма  «Агрокомплекс» им.Н.И.Ткачева. </vt:lpstr>
      <vt:lpstr>Предприятия МУП «Теплокомплекс» и  ООО «Жилкомуслуги»</vt:lpstr>
      <vt:lpstr>СОШ  №  19 </vt:lpstr>
      <vt:lpstr>МБДОУ детский сад комбинированного вида  № 31</vt:lpstr>
      <vt:lpstr>ДШИ</vt:lpstr>
      <vt:lpstr>Слайд 58</vt:lpstr>
      <vt:lpstr>Отделение социального обслуживания на дому № 12 </vt:lpstr>
      <vt:lpstr>Слайд 60</vt:lpstr>
      <vt:lpstr>Слайд 61</vt:lpstr>
      <vt:lpstr>Слайд 62</vt:lpstr>
      <vt:lpstr>Слайд 63</vt:lpstr>
      <vt:lpstr>Проблемы </vt:lpstr>
      <vt:lpstr>Слайд 65</vt:lpstr>
      <vt:lpstr>Планы  и  Задачи на 2020 год: </vt:lpstr>
      <vt:lpstr>Выражаем благодарность за поддержку</vt:lpstr>
      <vt:lpstr>Всем спасибо за внимание!!!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сессия  Совета Коржевского сельского поселения 04 марта 2020 г.</dc:title>
  <dc:creator>Пользователь</dc:creator>
  <cp:lastModifiedBy>Пользователь Windows</cp:lastModifiedBy>
  <cp:revision>54</cp:revision>
  <dcterms:created xsi:type="dcterms:W3CDTF">2020-03-02T11:04:23Z</dcterms:created>
  <dcterms:modified xsi:type="dcterms:W3CDTF">2020-03-10T10:13:45Z</dcterms:modified>
</cp:coreProperties>
</file>