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1" r:id="rId8"/>
    <p:sldId id="262" r:id="rId9"/>
    <p:sldId id="367" r:id="rId10"/>
    <p:sldId id="368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0" r:id="rId23"/>
    <p:sldId id="279" r:id="rId24"/>
    <p:sldId id="277" r:id="rId25"/>
    <p:sldId id="275" r:id="rId26"/>
    <p:sldId id="324" r:id="rId27"/>
    <p:sldId id="323" r:id="rId28"/>
    <p:sldId id="322" r:id="rId29"/>
    <p:sldId id="320" r:id="rId30"/>
    <p:sldId id="332" r:id="rId31"/>
    <p:sldId id="325" r:id="rId32"/>
    <p:sldId id="333" r:id="rId33"/>
    <p:sldId id="326" r:id="rId34"/>
    <p:sldId id="339" r:id="rId35"/>
    <p:sldId id="340" r:id="rId36"/>
    <p:sldId id="327" r:id="rId37"/>
    <p:sldId id="334" r:id="rId38"/>
    <p:sldId id="335" r:id="rId39"/>
    <p:sldId id="329" r:id="rId40"/>
    <p:sldId id="337" r:id="rId41"/>
    <p:sldId id="338" r:id="rId42"/>
    <p:sldId id="336" r:id="rId43"/>
    <p:sldId id="282" r:id="rId44"/>
    <p:sldId id="283" r:id="rId45"/>
    <p:sldId id="284" r:id="rId46"/>
    <p:sldId id="285" r:id="rId47"/>
    <p:sldId id="341" r:id="rId48"/>
    <p:sldId id="343" r:id="rId49"/>
    <p:sldId id="371" r:id="rId50"/>
    <p:sldId id="342" r:id="rId51"/>
    <p:sldId id="344" r:id="rId52"/>
    <p:sldId id="345" r:id="rId53"/>
    <p:sldId id="292" r:id="rId54"/>
    <p:sldId id="291" r:id="rId55"/>
    <p:sldId id="363" r:id="rId56"/>
    <p:sldId id="364" r:id="rId57"/>
    <p:sldId id="290" r:id="rId58"/>
    <p:sldId id="365" r:id="rId59"/>
    <p:sldId id="366" r:id="rId60"/>
    <p:sldId id="358" r:id="rId61"/>
    <p:sldId id="312" r:id="rId62"/>
    <p:sldId id="315" r:id="rId63"/>
    <p:sldId id="316" r:id="rId64"/>
    <p:sldId id="356" r:id="rId65"/>
    <p:sldId id="357" r:id="rId66"/>
    <p:sldId id="350" r:id="rId67"/>
    <p:sldId id="351" r:id="rId68"/>
    <p:sldId id="361" r:id="rId69"/>
    <p:sldId id="362" r:id="rId70"/>
    <p:sldId id="352" r:id="rId71"/>
    <p:sldId id="355" r:id="rId72"/>
    <p:sldId id="372" r:id="rId73"/>
    <p:sldId id="308" r:id="rId74"/>
    <p:sldId id="309" r:id="rId75"/>
    <p:sldId id="311" r:id="rId76"/>
    <p:sldId id="289" r:id="rId77"/>
    <p:sldId id="302" r:id="rId78"/>
    <p:sldId id="310" r:id="rId79"/>
    <p:sldId id="288" r:id="rId80"/>
    <p:sldId id="370" r:id="rId81"/>
    <p:sldId id="313" r:id="rId82"/>
    <p:sldId id="293" r:id="rId83"/>
    <p:sldId id="294" r:id="rId84"/>
    <p:sldId id="295" r:id="rId85"/>
    <p:sldId id="296" r:id="rId86"/>
    <p:sldId id="297" r:id="rId87"/>
    <p:sldId id="298" r:id="rId88"/>
    <p:sldId id="299" r:id="rId89"/>
    <p:sldId id="300" r:id="rId9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05F0-D267-4497-87AE-40A303929B91}" type="datetimeFigureOut">
              <a:rPr lang="ru-RU"/>
              <a:pPr>
                <a:defRPr/>
              </a:pPr>
              <a:t>03.02.2018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830B2-ECD3-43B2-9213-9D38F431D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0B58-1A06-48F7-BCC3-DE3EF5F5C16D}" type="datetimeFigureOut">
              <a:rPr lang="ru-RU"/>
              <a:pPr>
                <a:defRPr/>
              </a:pPr>
              <a:t>03.02.2018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BD59-23FC-4637-80FE-6484B2AFA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D1A1-AE1E-4BA0-87F6-F518AA4F8F4E}" type="datetimeFigureOut">
              <a:rPr lang="ru-RU"/>
              <a:pPr>
                <a:defRPr/>
              </a:pPr>
              <a:t>03.02.2018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7635-3C25-425E-82E7-B512D9E0B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BE8D-43CC-429C-A7BF-5636176B34B3}" type="datetimeFigureOut">
              <a:rPr lang="ru-RU"/>
              <a:pPr>
                <a:defRPr/>
              </a:pPr>
              <a:t>03.02.2018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8363-BC57-497A-91AC-3F0CF9C92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0850-CB93-4C99-B37A-546AE2DEFADC}" type="datetimeFigureOut">
              <a:rPr lang="ru-RU"/>
              <a:pPr>
                <a:defRPr/>
              </a:pPr>
              <a:t>03.02.2018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6A55-F290-4D2F-879F-A7E13CE55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67D0-E91C-4FF0-9332-E9B674FDED7F}" type="datetimeFigureOut">
              <a:rPr lang="ru-RU"/>
              <a:pPr>
                <a:defRPr/>
              </a:pPr>
              <a:t>03.02.2018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B429-6490-4E87-8947-261DE0FED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8878-82EE-4040-AC41-FDF78B9E6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4289-B61E-4C86-BCD9-696BECADE19C}" type="datetimeFigureOut">
              <a:rPr lang="ru-RU"/>
              <a:pPr>
                <a:defRPr/>
              </a:pPr>
              <a:t>03.02.2018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C1E98-AE28-4B0C-8986-9ED88069DEA4}" type="datetimeFigureOut">
              <a:rPr lang="ru-RU"/>
              <a:pPr>
                <a:defRPr/>
              </a:pPr>
              <a:t>03.02.2018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D5E3-A815-4A63-B937-20E6C34A6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D0FA-5D77-4A0F-9695-1A5CCAAD9FDB}" type="datetimeFigureOut">
              <a:rPr lang="ru-RU"/>
              <a:pPr>
                <a:defRPr/>
              </a:pPr>
              <a:t>03.02.2018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28308-76E5-4EB3-B4E6-2CA1DDDDB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B91E-55FC-43F9-B4AA-8B093870D9E0}" type="datetimeFigureOut">
              <a:rPr lang="ru-RU"/>
              <a:pPr>
                <a:defRPr/>
              </a:pPr>
              <a:t>03.02.2018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E9309-3B42-492E-B9CC-58EBFB045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66B2-6A0C-40F6-9012-9CABFD94BED7}" type="datetimeFigureOut">
              <a:rPr lang="ru-RU"/>
              <a:pPr>
                <a:defRPr/>
              </a:pPr>
              <a:t>03.02.2018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A032-618E-437E-8005-3214FBE1A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9EDF59C-D24D-49F4-BF61-E8A703760BBC}" type="datetimeFigureOut">
              <a:rPr lang="ru-RU"/>
              <a:pPr>
                <a:defRPr/>
              </a:pPr>
              <a:t>03.02.2018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EDCA696-3B6F-4071-95D3-28BB62EA4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7785100" cy="2846388"/>
          </a:xfrm>
        </p:spPr>
      </p:pic>
      <p:pic>
        <p:nvPicPr>
          <p:cNvPr id="13314" name="Picture 2" descr="КОРЖЕВСКОЕ СП  В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8063" y="3925888"/>
            <a:ext cx="17192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245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11.О передаче МО Славянский район полномочий по организации теплоснабжения в границах Коржевского с/п Славянского района;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12.О передаче функций МО Славянский район полномочий по размещению сведений на портале «Государственных и муниципальных услуг»;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13.О внесении изменений в решение сессии Совета Коржевского с/п Славянского района от 16.02.2015 года № 3 «Об утверждении Положения о муниципальной службе в Коржевского с/п Славянского района»;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14.О выполнении индикативного плана социально -экономического развития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Коржевского с/</a:t>
            </a:r>
            <a:r>
              <a:rPr lang="ru-RU" dirty="0" err="1" smtClean="0"/>
              <a:t>пСлавянского</a:t>
            </a:r>
            <a:r>
              <a:rPr lang="ru-RU" dirty="0" smtClean="0"/>
              <a:t> района за 2016 год;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15</a:t>
            </a:r>
            <a:r>
              <a:rPr lang="ru-RU" dirty="0"/>
              <a:t>. Об индикативном плане социально -экономического развития Коржевского с/п Славянского района на 2018 год и на плановый период 2019-2020 годов;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16.О бюджете Коржевского с/п Славянского района на 2018 год;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17.Об определении границ территории, в границах которых создается народная дружина Коржевского с/п Славянского района;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18.О плане работы Совета Коржевского с/п Славянского района на 2018 год;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19.Об утверждении Порядка организации и проведения голосования по отбору общественных территории, подлежащих благоустройству в первоочередном порядке.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Основными источниками </a:t>
            </a:r>
            <a:r>
              <a:rPr lang="ru-RU" dirty="0" smtClean="0"/>
              <a:t>доходов  </a:t>
            </a:r>
            <a:r>
              <a:rPr lang="ru-RU" dirty="0"/>
              <a:t>сельского поселения являлись: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ru-RU" dirty="0"/>
              <a:t>- доходы от уплаты акцизов на нефтепродукты – 1 млн.582 тыс.руб.;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dirty="0"/>
              <a:t>- налог на доходы физических лиц - 2 млн. 7 тыс. рублей</a:t>
            </a:r>
            <a:r>
              <a:rPr lang="ru-RU" dirty="0" smtClean="0"/>
              <a:t>;    </a:t>
            </a:r>
            <a:r>
              <a:rPr lang="ru-RU" dirty="0"/>
              <a:t>- налог на имущество физических лиц – 801 тыс. рублей</a:t>
            </a:r>
            <a:r>
              <a:rPr lang="ru-RU" dirty="0" smtClean="0"/>
              <a:t>;      </a:t>
            </a:r>
            <a:r>
              <a:rPr lang="ru-RU" dirty="0"/>
              <a:t>- земельный налог – 772 тыс. рублей;  	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-  </a:t>
            </a:r>
            <a:r>
              <a:rPr lang="ru-RU" dirty="0"/>
              <a:t>оказание платных услуг – 1 млн. 957 тыс.руб.( вывоз твердых бытовых отходов, ярмарка </a:t>
            </a:r>
            <a:r>
              <a:rPr lang="ru-RU" dirty="0" smtClean="0"/>
              <a:t>);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- </a:t>
            </a:r>
            <a:r>
              <a:rPr lang="ru-RU" dirty="0"/>
              <a:t>доходы от сдачи в аренду муниципального имущества – 383 тыс.руб</a:t>
            </a:r>
            <a:r>
              <a:rPr lang="ru-RU" dirty="0" smtClean="0"/>
              <a:t>.;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- </a:t>
            </a:r>
            <a:r>
              <a:rPr lang="ru-RU" dirty="0"/>
              <a:t>прочие доходы от компенсации затрат – 151 тыс.руб.;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- </a:t>
            </a:r>
            <a:r>
              <a:rPr lang="ru-RU" dirty="0"/>
              <a:t>прочие безвозмездные поступления – 90 тыс.руб.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- </a:t>
            </a:r>
            <a:r>
              <a:rPr lang="ru-RU" dirty="0"/>
              <a:t>безвозмездные поступления (дотации, субсидии, субвенции) – 19 млн. 751 тыс. руб. (72% от общих поступлений)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eaLnBrk="1" hangingPunct="1"/>
            <a:r>
              <a:rPr lang="ru-RU" sz="3200" u="sng" smtClean="0"/>
              <a:t>Расходы </a:t>
            </a:r>
            <a:r>
              <a:rPr lang="ru-RU" sz="3200" smtClean="0"/>
              <a:t>бюджета сельского поселения за 2017 год исполнены в объеме 27</a:t>
            </a:r>
            <a:r>
              <a:rPr lang="ru-RU" sz="3200" u="sng" smtClean="0"/>
              <a:t> млн.750 тыс.руб</a:t>
            </a:r>
            <a:r>
              <a:rPr lang="ru-RU" sz="3200" smtClean="0"/>
              <a:t>., из них: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- </a:t>
            </a:r>
            <a:r>
              <a:rPr lang="ru-RU" sz="3200" u="sng" smtClean="0"/>
              <a:t>на культуру – 7 млн. 246 тыс. руб.</a:t>
            </a:r>
            <a:endParaRPr lang="ru-RU" sz="32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200" u="sng" smtClean="0"/>
              <a:t>- на содержание МКУ «Коржевский центр» - 4 млн. 874 тыс.руб.;</a:t>
            </a:r>
            <a:endParaRPr lang="ru-RU" sz="32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200" u="sng" smtClean="0"/>
              <a:t>- на содержание органа местного самоуправления – 3 млн. 870 тыс.руб.;</a:t>
            </a:r>
            <a:endParaRPr lang="ru-RU" sz="32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- </a:t>
            </a:r>
            <a:r>
              <a:rPr lang="ru-RU" sz="3200" u="sng" smtClean="0"/>
              <a:t>на благоустройство – 4 млн. 344 тыс.руб.,  в т.ч.:</a:t>
            </a:r>
            <a:endParaRPr lang="ru-RU" sz="32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-трудоустройство безработных граждан – 80 тыс.руб.;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- организация уличного освещения – 794 тыс.руб.;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- содержание кладбища – 233 тыс.руб.(установка ограды);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- создание условий для массового отдыха  - 2 млн. 335 тыс.руб.( в т.ч. по программе «Формирование городской среды – 1 млн. 962 тыс.руб.»);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- организация сбора и вывоз бытовых отходов – 220 тыс.руб.;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- благоустройство территорий – 682 тыс.руб.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u="sng" smtClean="0"/>
              <a:t>- </a:t>
            </a:r>
            <a:r>
              <a:rPr lang="ru-RU" sz="3200" u="sng" smtClean="0"/>
              <a:t>на дорожное хозяйство</a:t>
            </a:r>
            <a:r>
              <a:rPr lang="ru-RU" sz="3200" smtClean="0"/>
              <a:t> из дорожного фонда поселения израсходовано – 5</a:t>
            </a:r>
            <a:r>
              <a:rPr lang="ru-RU" sz="3200" u="sng" smtClean="0"/>
              <a:t> млн. 90 тыс. руб</a:t>
            </a:r>
            <a:r>
              <a:rPr lang="ru-RU" sz="3200" smtClean="0"/>
              <a:t>.;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- межевание земли под парками, кладбище – 40 тыс.руб.;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- информирование населения через средства массовой информации (печать в газете «Заря Кубани») – 18 тыс.руб.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u="sng" smtClean="0"/>
              <a:t>- </a:t>
            </a:r>
            <a:r>
              <a:rPr lang="ru-RU" sz="3200" u="sng" smtClean="0"/>
              <a:t>на коммунальное хозяйство – 946 тыс.руб.  в т.ч.:</a:t>
            </a:r>
            <a:endParaRPr lang="ru-RU" sz="32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 </a:t>
            </a:r>
            <a:r>
              <a:rPr lang="ru-RU" sz="3200" u="sng" smtClean="0"/>
              <a:t>- </a:t>
            </a:r>
            <a:r>
              <a:rPr lang="ru-RU" sz="3200" i="1" u="sng" smtClean="0"/>
              <a:t>изготовление схемы газоснабжения хутора Шапарского</a:t>
            </a:r>
            <a:r>
              <a:rPr lang="ru-RU" sz="3200" smtClean="0"/>
              <a:t>  -</a:t>
            </a:r>
            <a:r>
              <a:rPr lang="ru-RU" sz="3200" i="1" smtClean="0"/>
              <a:t>90 тыс.руб.;</a:t>
            </a:r>
            <a:endParaRPr lang="ru-RU" sz="32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-  </a:t>
            </a:r>
            <a:r>
              <a:rPr lang="ru-RU" sz="3200" u="sng" smtClean="0"/>
              <a:t>на защиту населения и территории от последствий чрезвычайных ситуаций ,</a:t>
            </a:r>
            <a:r>
              <a:rPr lang="ru-RU" sz="3200" smtClean="0"/>
              <a:t> </a:t>
            </a:r>
            <a:r>
              <a:rPr lang="ru-RU" sz="3200" u="sng" smtClean="0"/>
              <a:t>на физическую культуру и спорт,</a:t>
            </a:r>
            <a:r>
              <a:rPr lang="ru-RU" sz="3200" smtClean="0"/>
              <a:t> на национальную оборону,</a:t>
            </a:r>
            <a:r>
              <a:rPr lang="ru-RU" sz="3200" u="sng" smtClean="0"/>
              <a:t> на молодежную политику, поддержке малого бизнеса</a:t>
            </a:r>
            <a:r>
              <a:rPr lang="ru-RU" sz="3200" smtClean="0"/>
              <a:t> –796 тыс.руб.;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/>
              <a:t>Привлечено краевых средств 6 млн. 875 тыс. рублей, в т.ч.: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/>
              <a:t>- по целевой программе «Строительство, реконструкция, капитальный ремонт и ремонт автомобильных дорог общего пользования местного значения» - 2 млн.431 тыс.руб.;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/>
              <a:t>- по целевой программе «Формирование современной городской среды» - 1 млн.784 тыс.руб.;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/>
              <a:t>- по целевой программе «Кадровое обеспечение сферы культуры и искусства Краснодарского края на 2015-2017 годы» - 2 млн. 213 тыс.руб.;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/>
              <a:t>Привлеченные </a:t>
            </a:r>
            <a:r>
              <a:rPr lang="ru-RU" sz="3600" dirty="0"/>
              <a:t>средства депутата ЗСК </a:t>
            </a:r>
            <a:r>
              <a:rPr lang="ru-RU" sz="3600" dirty="0" err="1"/>
              <a:t>В.В.Чернявского</a:t>
            </a:r>
            <a:r>
              <a:rPr lang="ru-RU" sz="3600" dirty="0"/>
              <a:t> в сумме 447 тыс.руб. были направлены на: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/>
              <a:t>- ремонт крыши общежития по ул. Красной,18 – 317 тыс.руб.;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/>
              <a:t>- ремонт кабинетов в здании СДК «Коржевский» - 50,0 тыс.руб.;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/>
              <a:t>- на благоустройство – 80,0 тыс.руб.(приобретение детских игровых площадок и обустройство мест отдыха населения).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В ведении администрации Коржевского сельского поселения находится </a:t>
            </a:r>
            <a:r>
              <a:rPr lang="ru-RU" sz="2400" b="1" smtClean="0"/>
              <a:t>625 га</a:t>
            </a:r>
            <a:r>
              <a:rPr lang="ru-RU" sz="2400" smtClean="0"/>
              <a:t> земли, из них в том числе: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-земли населённых пунктов х. Коржевский, х. Шапарской  - </a:t>
            </a:r>
            <a:r>
              <a:rPr lang="ru-RU" sz="2400" b="1" smtClean="0"/>
              <a:t>411</a:t>
            </a:r>
            <a:r>
              <a:rPr lang="ru-RU" sz="2400" b="1" smtClean="0">
                <a:latin typeface="Arial" charset="0"/>
              </a:rPr>
              <a:t>  </a:t>
            </a:r>
            <a:r>
              <a:rPr lang="ru-RU" sz="2400" b="1" smtClean="0"/>
              <a:t>га;</a:t>
            </a: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-</a:t>
            </a:r>
            <a:r>
              <a:rPr lang="ru-RU" sz="2400" smtClean="0"/>
              <a:t>  (индивидуальный жилой фонд и многоквартирные дома - </a:t>
            </a:r>
            <a:r>
              <a:rPr lang="ru-RU" sz="2400" b="1" smtClean="0"/>
              <a:t>210 га</a:t>
            </a:r>
            <a:r>
              <a:rPr lang="ru-RU" sz="2400" smtClean="0"/>
              <a:t>,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-под дорогами, под парками, под землями общего пользования -  </a:t>
            </a:r>
            <a:r>
              <a:rPr lang="ru-RU" sz="2400" b="1" smtClean="0"/>
              <a:t>57 га;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-торговлю и бытовое обслуживание - </a:t>
            </a:r>
            <a:r>
              <a:rPr lang="ru-RU" sz="2400" b="1" smtClean="0"/>
              <a:t>8 га</a:t>
            </a:r>
            <a:r>
              <a:rPr lang="ru-RU" sz="2400" smtClean="0"/>
              <a:t>,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-бюджетные учреждения – </a:t>
            </a:r>
            <a:r>
              <a:rPr lang="ru-RU" sz="2400" b="1" smtClean="0"/>
              <a:t>7 га,  </a:t>
            </a: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-</a:t>
            </a:r>
            <a:r>
              <a:rPr lang="ru-RU" sz="2400" smtClean="0"/>
              <a:t>земли сельхозназначения</a:t>
            </a:r>
            <a:r>
              <a:rPr lang="ru-RU" sz="2400" b="1" smtClean="0"/>
              <a:t> – 129 га</a:t>
            </a:r>
            <a:r>
              <a:rPr lang="ru-RU" sz="2400" smtClean="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-земельные участки для индивидуального садоводства - </a:t>
            </a:r>
            <a:r>
              <a:rPr lang="ru-RU" sz="2400" b="1" smtClean="0"/>
              <a:t>38 га;</a:t>
            </a: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-под выпасами - </a:t>
            </a:r>
            <a:r>
              <a:rPr lang="ru-RU" sz="2400" b="1" smtClean="0"/>
              <a:t>35 га;</a:t>
            </a: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-пашни</a:t>
            </a:r>
            <a:r>
              <a:rPr lang="ru-RU" sz="2400" b="1" smtClean="0"/>
              <a:t>-141 </a:t>
            </a:r>
            <a:r>
              <a:rPr lang="ru-RU" sz="2400" smtClean="0"/>
              <a:t>га.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Их</a:t>
            </a:r>
            <a:r>
              <a:rPr lang="ru-RU" b="1" smtClean="0"/>
              <a:t> </a:t>
            </a:r>
            <a:r>
              <a:rPr lang="ru-RU" smtClean="0"/>
              <a:t>них</a:t>
            </a:r>
            <a:r>
              <a:rPr lang="ru-RU" b="1" smtClean="0"/>
              <a:t> </a:t>
            </a:r>
            <a:r>
              <a:rPr lang="ru-RU" smtClean="0"/>
              <a:t>предоставлено в 2017 году:</a:t>
            </a:r>
          </a:p>
          <a:p>
            <a:pPr eaLnBrk="1" hangingPunct="1"/>
            <a:r>
              <a:rPr lang="ru-RU" b="1" smtClean="0"/>
              <a:t>67</a:t>
            </a:r>
            <a:r>
              <a:rPr lang="ru-RU" smtClean="0"/>
              <a:t> –для КФХ; </a:t>
            </a:r>
            <a:r>
              <a:rPr lang="ru-RU" b="1" smtClean="0"/>
              <a:t>18-</a:t>
            </a:r>
            <a:r>
              <a:rPr lang="ru-RU" smtClean="0"/>
              <a:t> га под ЛПХ , 8</a:t>
            </a:r>
            <a:r>
              <a:rPr lang="ru-RU" b="1" smtClean="0"/>
              <a:t> га</a:t>
            </a:r>
            <a:r>
              <a:rPr lang="ru-RU" smtClean="0"/>
              <a:t> - под личные огороды</a:t>
            </a:r>
            <a:r>
              <a:rPr lang="ru-RU" b="1" smtClean="0"/>
              <a:t> .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В аренде у предпринимателей находится </a:t>
            </a:r>
            <a:r>
              <a:rPr lang="ru-RU" b="1" smtClean="0"/>
              <a:t>0,3</a:t>
            </a:r>
            <a:r>
              <a:rPr lang="ru-RU" smtClean="0"/>
              <a:t> га, расположенные вдоль трассы, предназначенные под инвестиционные проекты - строительство магазинов стройматериалов, хозтоваров и придорожного кафе.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  </a:t>
            </a:r>
            <a:r>
              <a:rPr lang="ru-RU" b="1" smtClean="0"/>
              <a:t>2</a:t>
            </a:r>
            <a:r>
              <a:rPr lang="ru-RU" b="1" smtClean="0">
                <a:latin typeface="Arial" charset="0"/>
              </a:rPr>
              <a:t>,</a:t>
            </a:r>
            <a:r>
              <a:rPr lang="ru-RU" b="1" smtClean="0"/>
              <a:t>4</a:t>
            </a:r>
            <a:r>
              <a:rPr lang="ru-RU" b="1" smtClean="0">
                <a:latin typeface="Arial" charset="0"/>
              </a:rPr>
              <a:t> </a:t>
            </a:r>
            <a:r>
              <a:rPr lang="ru-RU" smtClean="0"/>
              <a:t>га земель с/х назначений находятся на торгах.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Работоспособного населения  2310 </a:t>
            </a:r>
          </a:p>
          <a:p>
            <a:pPr eaLnBrk="1" hangingPunct="1"/>
            <a:r>
              <a:rPr lang="ru-RU" sz="2800" smtClean="0"/>
              <a:t>Молодежи от 16 до 29 лет 705 </a:t>
            </a:r>
          </a:p>
          <a:p>
            <a:pPr eaLnBrk="1" hangingPunct="1"/>
            <a:r>
              <a:rPr lang="ru-RU" sz="2800" smtClean="0"/>
              <a:t>Детей до 16 лет 735 </a:t>
            </a:r>
          </a:p>
          <a:p>
            <a:pPr eaLnBrk="1" hangingPunct="1"/>
            <a:r>
              <a:rPr lang="ru-RU" sz="2800" smtClean="0"/>
              <a:t>Пенсионного возраста 1065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В 2017: </a:t>
            </a:r>
          </a:p>
          <a:p>
            <a:pPr eaLnBrk="1" hangingPunct="1"/>
            <a:r>
              <a:rPr lang="ru-RU" sz="2800" smtClean="0"/>
              <a:t>Родились 28 детишек</a:t>
            </a:r>
          </a:p>
          <a:p>
            <a:pPr eaLnBrk="1" hangingPunct="1"/>
            <a:r>
              <a:rPr lang="ru-RU" sz="2800" smtClean="0"/>
              <a:t>умерли 48 человек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За 2017 год на территорию Коржеского сельского поселения прибыли на постоянное место жительства 56 человек, из них две многодетных семьи.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67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smtClean="0"/>
              <a:t>На территории поселения на 01.01.2018 года содержится 52 головы КРС, из них 37 голов дойное стадо, 15 голов молодняка. Учет и движение  поголовья КРС ведется в похозяйственных книгах.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571500"/>
            <a:ext cx="8229600" cy="55975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На возмещение затрат граждан, ведущих личное подсобное хозяйство на территории Краснодарского края, предусмотрены следующие субсидии: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1</a:t>
            </a:r>
            <a:r>
              <a:rPr lang="ru-RU" dirty="0"/>
              <a:t>) на строительство теплиц для ведения овощеводства защищённого грунта;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 2) на приобретение племенных сельскохозяйственных животных;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 3) на производство реализованной продукции животноводства: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 4) на покупку молодняка кроликов и птиц – гусей, индюков</a:t>
            </a:r>
            <a:r>
              <a:rPr lang="ru-RU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Для получения субсидии необходимо обратиться администрацию Коржевского сельского поселения для предварительной заявки.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Пользователь\Рабочий стол\ФОТО 2 к отчету за 2017 года\теплица-из-поликарбона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4500562" cy="3375025"/>
          </a:xfrm>
        </p:spPr>
      </p:pic>
      <p:pic>
        <p:nvPicPr>
          <p:cNvPr id="34818" name="Picture 2" descr="C:\Documents and Settings\Пользователь\Рабочий стол\ФОТО 2 к отчету за 2017 года\Стеклянная-тепл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75" y="2857500"/>
            <a:ext cx="4960938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Documents and Settings\Пользователь\Рабочий стол\ФОТО 2 к отчету за 2017 года\1408088140_60816-615x4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14313"/>
            <a:ext cx="5570538" cy="4167187"/>
          </a:xfrm>
        </p:spPr>
      </p:pic>
      <p:pic>
        <p:nvPicPr>
          <p:cNvPr id="35842" name="Picture 2" descr="C:\Documents and Settings\Пользователь\Рабочий стол\ФОТО 2 к отчету за 2017 года\1_cyplyata-seno-soloma-v-meshkah-nesushki-kombikorm-gusi-kletki-ut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7313" y="3500438"/>
            <a:ext cx="49530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C:\Documents and Settings\Пользователь\Рабочий стол\ФОТО 2 к отчету за 2017 года\Благоустройство  2017 ФОТО СХОД ГРАЖДАН\ул. Снайперов\Асфальт-ул. Снайперов 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2643188"/>
            <a:ext cx="5121275" cy="3840162"/>
          </a:xfrm>
        </p:spPr>
      </p:pic>
      <p:pic>
        <p:nvPicPr>
          <p:cNvPr id="3686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pic>
        <p:nvPicPr>
          <p:cNvPr id="36867" name="Picture 2" descr="C:\Documents and Settings\Пользователь\Рабочий стол\ФОТО 2 к отчету за 2017 года\Благоустройство  2017 ФОТО СХОД ГРАЖДАН\ул. Снайперов\Асфальт-ул. Снайперов 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0"/>
            <a:ext cx="44291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Пользователь\Рабочий стол\ФОТО 2 к отчету за 2017 года\Благоустройство  2017 ФОТО СХОД ГРАЖДАН\ул. Фестивальная\ул. Фестиваль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14438"/>
            <a:ext cx="4643438" cy="3482975"/>
          </a:xfrm>
        </p:spPr>
      </p:pic>
      <p:pic>
        <p:nvPicPr>
          <p:cNvPr id="3789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pic>
        <p:nvPicPr>
          <p:cNvPr id="37891" name="Picture 2" descr="C:\Documents and Settings\Пользователь\Рабочий стол\ФОТО 2 к отчету за 2017 года\Благоустройство  2017 ФОТО СХОД ГРАЖДАН\ул. Фестивальная\ул. Фестивальная 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357438"/>
            <a:ext cx="5589587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Пользователь\Рабочий стол\ФОТО 2 к отчету за 2017 года\Благоустройство  2017 ФОТО СХОД ГРАЖДАН\Ямочный ремонт Зеленая\Ямочный ремонт-2017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0"/>
            <a:ext cx="4629150" cy="3471863"/>
          </a:xfrm>
        </p:spPr>
      </p:pic>
      <p:pic>
        <p:nvPicPr>
          <p:cNvPr id="3891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pic>
        <p:nvPicPr>
          <p:cNvPr id="38915" name="Picture 2" descr="C:\Documents and Settings\Пользователь\Рабочий стол\ФОТО 2 к отчету за 2017 года\Благоустройство  2017 ФОТО СХОД ГРАЖДАН\Ямочный ремонт Зеленая\Ямочный ремонт-2017 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3143250"/>
            <a:ext cx="4700587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C:\Documents and Settings\Пользователь\Рабочий стол\ФОТО 2 к отчету за 2017 года\Благоустройство  2017 ФОТО СХОД ГРАЖДАН\4-Крайняя тротуар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214438"/>
            <a:ext cx="4819650" cy="3614737"/>
          </a:xfrm>
        </p:spPr>
      </p:pic>
      <p:pic>
        <p:nvPicPr>
          <p:cNvPr id="3993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pic>
        <p:nvPicPr>
          <p:cNvPr id="39939" name="Picture 2" descr="C:\Documents and Settings\Пользователь\Рабочий стол\ФОТО 2 к отчету за 2017 года\Благоустройство  2017 ФОТО СХОД ГРАЖДАН\4-Крайняя тротуар\Крайняя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2786063"/>
            <a:ext cx="50895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Documents and Settings\Пользователь\Рабочий стол\ФОТО 2 к отчету за 2017 года\Благоустройство  2017 ФОТО СХОД ГРАЖДАН\Советская\ул. Советская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357313"/>
            <a:ext cx="5391150" cy="4043362"/>
          </a:xfrm>
        </p:spPr>
      </p:pic>
      <p:pic>
        <p:nvPicPr>
          <p:cNvPr id="4096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pic>
        <p:nvPicPr>
          <p:cNvPr id="40963" name="Picture 3" descr="C:\Documents and Settings\Пользователь\Рабочий стол\ФОТО 2 к отчету за 2017 года\Благоустройство  2017 ФОТО СХОД ГРАЖДАН\Советская\ул. Советская 2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3143250"/>
            <a:ext cx="4732337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Documents and Settings\Пользователь\Рабочий стол\ФОТО 2 к отчету за 2017 года\Благоустройство  2017 ФОТО СХОД ГРАЖДАН\5-Октябрьская тротуар\тротуар Октябрьская-дом 23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  <p:pic>
        <p:nvPicPr>
          <p:cNvPr id="4198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sz="3200" smtClean="0"/>
              <a:t>На личном приеме у главы Коржевского сельского поселения побывали 150 граждан, с обращениями 51 человек</a:t>
            </a:r>
          </a:p>
          <a:p>
            <a:pPr eaLnBrk="1" hangingPunct="1"/>
            <a:r>
              <a:rPr lang="ru-RU" sz="3200" smtClean="0"/>
              <a:t>          всего специалистами поселения,  рассмотрено обращений граждан 250 </a:t>
            </a:r>
          </a:p>
          <a:p>
            <a:pPr eaLnBrk="1" hangingPunct="1"/>
            <a:r>
              <a:rPr lang="ru-RU" sz="3200" smtClean="0"/>
              <a:t>          за 2017 год в администрацию поселения поступило 70 письменных обращений.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Documents and Settings\Пользователь\Рабочий стол\ФОТО 2 к отчету за 2017 года\Благоустройство  2017 ФОТО СХОД ГРАЖДАН\разметка до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42875"/>
            <a:ext cx="5843588" cy="4383088"/>
          </a:xfrm>
        </p:spPr>
      </p:pic>
      <p:pic>
        <p:nvPicPr>
          <p:cNvPr id="43010" name="Picture 2" descr="C:\Documents and Settings\Пользователь\Рабочий стол\ФОТО 2 к отчету за 2017 года\Благоустройство  2017 ФОТО СХОД ГРАЖДАН\разметка Зеленая.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857500"/>
            <a:ext cx="5176837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Documents and Settings\Пользователь\Рабочий стол\ФОТО 2 к отчету за 2017 года\Благоустройство  2017 ФОТО СХОД ГРАЖДАН\ул. Красная\рабочий стол 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5357812" cy="4017963"/>
          </a:xfrm>
        </p:spPr>
      </p:pic>
      <p:pic>
        <p:nvPicPr>
          <p:cNvPr id="44034" name="Picture 2" descr="C:\Documents and Settings\Пользователь\Рабочий стол\ФОТО 2 к отчету за 2017 года\Благоустройство  2017 ФОТО СХОД ГРАЖДАН\ул. Красная\рабочий стол 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0" y="2500313"/>
            <a:ext cx="5557838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Documents and Settings\Пользователь\Рабочий стол\ФОТО 1 СХОД ГРАЖДАН\подсып.Солне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3" y="673100"/>
            <a:ext cx="7270750" cy="5453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C:\Documents and Settings\Пользователь\Рабочий стол\ФОТО 1 СХОД ГРАЖДАН\Ремонт-зна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85750"/>
            <a:ext cx="5843588" cy="4383088"/>
          </a:xfrm>
        </p:spPr>
      </p:pic>
      <p:pic>
        <p:nvPicPr>
          <p:cNvPr id="46082" name="Picture 2" descr="C:\Documents and Settings\Пользователь\Рабочий стол\ФОТО 1 СХОД ГРАЖДАН\остан. Шапари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043238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C:\Documents and Settings\Пользователь\Рабочий стол\ФОТО 1 СХОД ГРАЖДАН\установка ловочек-в парке\2017-парк ул. Зеленая-подсыпка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1714500"/>
            <a:ext cx="6094412" cy="4572000"/>
          </a:xfrm>
        </p:spPr>
      </p:pic>
      <p:pic>
        <p:nvPicPr>
          <p:cNvPr id="47106" name="Picture 2" descr="C:\Documents and Settings\Пользователь\Рабочий стол\ФОТО 1 СХОД ГРАЖДАН\установка ловочек-в парке\дорожка осып.ракушкой  вдоль стадиона 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Documents and Settings\Пользователь\Рабочий стол\ФОТО 1 СХОД ГРАЖДАН\2-Аллея\посадка деревь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Пользователь\Рабочий стол\ФОТО 2 к отчету за 2017 года\Благоустройство  2017 ФОТО СХОД ГРАЖДАН\косьб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2000250"/>
            <a:ext cx="6035675" cy="4525963"/>
          </a:xfrm>
        </p:spPr>
      </p:pic>
      <p:pic>
        <p:nvPicPr>
          <p:cNvPr id="49154" name="Picture 2" descr="C:\Documents and Settings\Пользователь\Рабочий стол\ФОТО 2 к отчету за 2017 года\Благоустройство  2017 ФОТО СХОД ГРАЖДАН\коса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4313"/>
            <a:ext cx="5272088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Documents and Settings\Пользователь\Рабочий стол\ФОТО 1 СХОД ГРАЖДАН\обрез.д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3563" y="601663"/>
            <a:ext cx="7366000" cy="552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5400" smtClean="0"/>
              <a:t>Лучшие дома: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ул.Школьная, д.18, кв.1</a:t>
            </a:r>
            <a:r>
              <a:rPr lang="ru-RU" sz="1600" smtClean="0">
                <a:latin typeface="Arial" charset="0"/>
              </a:rPr>
              <a:t>,</a:t>
            </a:r>
            <a:r>
              <a:rPr lang="ru-RU" sz="1600" smtClean="0"/>
              <a:t> Мироненко Николай Петрович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ул.Молодежная, д.21,кв.2</a:t>
            </a:r>
            <a:r>
              <a:rPr lang="ru-RU" sz="1600" smtClean="0">
                <a:latin typeface="Arial" charset="0"/>
              </a:rPr>
              <a:t>,</a:t>
            </a:r>
            <a:r>
              <a:rPr lang="ru-RU" sz="1600" smtClean="0"/>
              <a:t> Жваков Петр Петрович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ул.Восточная, д.12, кв.2</a:t>
            </a:r>
            <a:r>
              <a:rPr lang="ru-RU" sz="1600" smtClean="0">
                <a:latin typeface="Arial" charset="0"/>
              </a:rPr>
              <a:t>,</a:t>
            </a:r>
            <a:r>
              <a:rPr lang="ru-RU" sz="1600" smtClean="0"/>
              <a:t> Мигаенко Вера Яковлевна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ул.Зеленая, д.44, кв.1</a:t>
            </a:r>
            <a:r>
              <a:rPr lang="ru-RU" sz="1600" smtClean="0">
                <a:latin typeface="Arial" charset="0"/>
              </a:rPr>
              <a:t>,</a:t>
            </a:r>
            <a:r>
              <a:rPr lang="ru-RU" sz="1600" smtClean="0"/>
              <a:t> Вихтевский Виктор Петрович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ул.Зеленая , д. 33, кв.1</a:t>
            </a:r>
            <a:r>
              <a:rPr lang="ru-RU" sz="1600" smtClean="0">
                <a:latin typeface="Arial" charset="0"/>
              </a:rPr>
              <a:t>,</a:t>
            </a:r>
            <a:r>
              <a:rPr lang="ru-RU" sz="1600" smtClean="0"/>
              <a:t> Меркулова Любовь Григорьевна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ул.Комсомольская, д.28</a:t>
            </a:r>
            <a:r>
              <a:rPr lang="ru-RU" sz="1600" smtClean="0">
                <a:latin typeface="Arial" charset="0"/>
              </a:rPr>
              <a:t>,</a:t>
            </a:r>
            <a:r>
              <a:rPr lang="ru-RU" sz="1600" smtClean="0"/>
              <a:t> Озирная Светлана Семёновна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ул.Космонавтов, д.14,кв.2</a:t>
            </a:r>
            <a:r>
              <a:rPr lang="ru-RU" sz="1600" smtClean="0">
                <a:latin typeface="Arial" charset="0"/>
              </a:rPr>
              <a:t>, </a:t>
            </a:r>
            <a:r>
              <a:rPr lang="ru-RU" sz="1600" smtClean="0"/>
              <a:t>Курносов Николай Николаевич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ул.Мира, д.4,кв.2</a:t>
            </a:r>
            <a:r>
              <a:rPr lang="ru-RU" sz="1600" smtClean="0">
                <a:latin typeface="Arial" charset="0"/>
              </a:rPr>
              <a:t>,</a:t>
            </a:r>
            <a:r>
              <a:rPr lang="ru-RU" sz="1600" smtClean="0"/>
              <a:t> Высоцкая Валентина Ивановна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ул.Солнечная, д.22.кв.1</a:t>
            </a:r>
            <a:r>
              <a:rPr lang="ru-RU" sz="1600" smtClean="0">
                <a:latin typeface="Arial" charset="0"/>
              </a:rPr>
              <a:t>,</a:t>
            </a:r>
            <a:r>
              <a:rPr lang="ru-RU" sz="1600" smtClean="0"/>
              <a:t> Коваленко Николай Иванович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ул.Юбилейная, д.45,</a:t>
            </a:r>
            <a:r>
              <a:rPr lang="ru-RU" sz="1600" smtClean="0">
                <a:latin typeface="Arial" charset="0"/>
              </a:rPr>
              <a:t> </a:t>
            </a:r>
            <a:r>
              <a:rPr lang="ru-RU" sz="1600" smtClean="0"/>
              <a:t>Таран Елена Алексеевна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ул.Мирная, д.6, кв.2</a:t>
            </a:r>
            <a:r>
              <a:rPr lang="ru-RU" sz="1600" smtClean="0">
                <a:latin typeface="Arial" charset="0"/>
              </a:rPr>
              <a:t>,</a:t>
            </a:r>
            <a:r>
              <a:rPr lang="ru-RU" sz="1600" smtClean="0"/>
              <a:t> Косиненко Игорь Яковлевич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4400" smtClean="0"/>
              <a:t>Лучшие придомовые территории</a:t>
            </a:r>
            <a:r>
              <a:rPr lang="ru-RU" sz="16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ул.Солнечная, д. 2 а (старшая дома Фролент Татьяна Николаевна)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ул.Молодежная, д.29 (старшая дома Фоко Надежда  Григорьевна)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Documents and Settings\Пользователь\Рабочий стол\ФОТО 1 СХОД ГРАЖДАН\дом образц. содержания\Зеленая 33-1\Зеленая.33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857375"/>
            <a:ext cx="6035675" cy="4525963"/>
          </a:xfrm>
        </p:spPr>
      </p:pic>
      <p:pic>
        <p:nvPicPr>
          <p:cNvPr id="52226" name="Picture 2" descr="C:\Documents and Settings\Пользователь\Рабочий стол\ФОТО 1 СХОД ГРАЖДАН\дом образц. содержания\школьная\Школь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478631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F:\2018 ОТЧЕТ ГЛАВЫ Скриншоты с сайта\Скриншот Главная сай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23850"/>
            <a:ext cx="7215188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C:\Documents and Settings\Пользователь\Рабочий стол\ФОТО 1 СХОД ГРАЖДАН\дом образц. содержания\Молодежная-29\Мол-29 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1928813"/>
            <a:ext cx="6035675" cy="4525962"/>
          </a:xfrm>
        </p:spPr>
      </p:pic>
      <p:pic>
        <p:nvPicPr>
          <p:cNvPr id="53250" name="Picture 2" descr="C:\Documents and Settings\Пользователь\Рабочий стол\ФОТО 1 СХОД ГРАЖДАН\дом образц. содержания\Молодежная-29\Мол-29 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4714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Documents and Settings\Пользователь\Рабочий стол\ФОТО 2 к отчету за 2017 года\Благоустройство  2017 ФОТО СХОД ГРАЖДАН\дом образц. содержания\Солнечная 2-а\2-а 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3" y="2928938"/>
            <a:ext cx="4929187" cy="3698875"/>
          </a:xfrm>
        </p:spPr>
      </p:pic>
      <p:pic>
        <p:nvPicPr>
          <p:cNvPr id="54274" name="Picture 2" descr="C:\Documents and Settings\Пользователь\Рабочий стол\ФОТО 2 к отчету за 2017 года\Благоустройство  2017 ФОТО СХОД ГРАЖДАН\дом образц. содержания\Солнечная 2-а\2 а 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85750"/>
            <a:ext cx="507206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401050" cy="58404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smtClean="0"/>
              <a:t>Лучшие территории индивидуальных предпринимателей</a:t>
            </a:r>
            <a:r>
              <a:rPr lang="ru-RU" smtClean="0"/>
              <a:t>:</a:t>
            </a:r>
          </a:p>
          <a:p>
            <a:pPr eaLnBrk="1" hangingPunct="1"/>
            <a:r>
              <a:rPr lang="ru-RU" smtClean="0"/>
              <a:t>Клесова Людмила Андреевна</a:t>
            </a:r>
          </a:p>
          <a:p>
            <a:pPr eaLnBrk="1" hangingPunct="1"/>
            <a:r>
              <a:rPr lang="ru-RU" smtClean="0"/>
              <a:t>Безворотняя Любовь Васильевна</a:t>
            </a:r>
          </a:p>
          <a:p>
            <a:pPr eaLnBrk="1" hangingPunct="1"/>
            <a:r>
              <a:rPr lang="ru-RU" smtClean="0"/>
              <a:t>Иванова Людмила Григорьевна</a:t>
            </a:r>
          </a:p>
          <a:p>
            <a:pPr eaLnBrk="1" hangingPunct="1"/>
            <a:r>
              <a:rPr lang="ru-RU" smtClean="0"/>
              <a:t>Миличенко Лариса Владимировна</a:t>
            </a:r>
          </a:p>
          <a:p>
            <a:pPr eaLnBrk="1" hangingPunct="1"/>
            <a:r>
              <a:rPr lang="ru-RU" smtClean="0"/>
              <a:t>Варюха Николай Александрович</a:t>
            </a:r>
          </a:p>
          <a:p>
            <a:pPr eaLnBrk="1" hangingPunct="1"/>
            <a:r>
              <a:rPr lang="ru-RU" smtClean="0"/>
              <a:t>Давыденко Светлана Алексеевна</a:t>
            </a:r>
          </a:p>
          <a:p>
            <a:pPr eaLnBrk="1" hangingPunct="1"/>
            <a:r>
              <a:rPr lang="ru-RU" smtClean="0"/>
              <a:t>Сергиенко Ольга Ивановна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C:\Documents and Settings\Пользователь\Рабочий стол\ФОТО 1 СХОД ГРАЖДАН\установка ловочек-в парке\2017-установка лавочек в парке 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Documents and Settings\Пользователь\Рабочий стол\ФОТО 1 СХОД ГРАЖДАН\2-Аллея\DSCN59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Documents and Settings\Пользователь\Рабочий стол\ФОТО 1 СХОД ГРАЖДАН\1-городская среда\DSCN5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5367337" cy="4025900"/>
          </a:xfrm>
        </p:spPr>
      </p:pic>
      <p:pic>
        <p:nvPicPr>
          <p:cNvPr id="58370" name="Picture 3" descr="C:\Documents and Settings\Пользователь\Рабочий стол\ФОТО 1 СХОД ГРАЖДАН\1-городская среда\DSCN59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Documents and Settings\Пользователь\Рабочий стол\ФОТО 1 СХОД ГРАЖДАН\1-городская среда\DSCN59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Documents and Settings\Пользователь\Рабочий стол\ФОТО 2 к отчету за 2017 года\теплотрасс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28625"/>
            <a:ext cx="3214688" cy="5357813"/>
          </a:xfrm>
        </p:spPr>
      </p:pic>
      <p:pic>
        <p:nvPicPr>
          <p:cNvPr id="60418" name="Picture 2" descr="C:\Documents and Settings\Пользователь\Рабочий стол\ФОТО 2 к отчету за 2017 года\теплотрасс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428750"/>
            <a:ext cx="2973387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 descr="C:\Documents and Settings\Пользователь\Рабочий стол\Открыта  сессия 1 февраля 2018\Для главы СДК\фото к докладу главы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63" y="2428875"/>
            <a:ext cx="5334000" cy="4000500"/>
          </a:xfrm>
        </p:spPr>
      </p:pic>
      <p:pic>
        <p:nvPicPr>
          <p:cNvPr id="61442" name="Picture 2" descr="C:\Documents and Settings\Пользователь\Рабочий стол\Открыта  сессия 1 февраля 2018\Для главы СДК\фото к докладу главы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458946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Documents and Settings\Пользователь\Рабочий стол\Открыта  сессия 1 февраля 2018\Для главы СДК\фото к докладу главы\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1975" y="642938"/>
            <a:ext cx="7367588" cy="5522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2018 ОТЧЕТ ГЛАВЫ Скриншоты с сайта\Скриншот Версия для слабови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85750"/>
            <a:ext cx="7391400" cy="609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 descr="C:\Documents and Settings\Пользователь\Рабочий стол\ФОТО 2 к отчету за 2017 года\пожар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571500"/>
            <a:ext cx="3394075" cy="4525963"/>
          </a:xfrm>
        </p:spPr>
      </p:pic>
      <p:pic>
        <p:nvPicPr>
          <p:cNvPr id="63490" name="Picture 2" descr="C:\Documents and Settings\Пользователь\Рабочий стол\ФОТО 2 к отчету за 2017 года\пожар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143125"/>
            <a:ext cx="3394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 descr="C:\Documents and Settings\Пользователь\Рабочий стол\ФОТО 2 к отчету за 2017 года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5518150" cy="4138613"/>
          </a:xfrm>
        </p:spPr>
      </p:pic>
      <p:pic>
        <p:nvPicPr>
          <p:cNvPr id="64514" name="Picture 2" descr="C:\Documents and Settings\Пользователь\Рабочий стол\ФОТО 2 к отчету за 2017 года\image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2786063"/>
            <a:ext cx="523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 descr="C:\Documents and Settings\Пользователь\Рабочий стол\Открыта  сессия 1 февраля 2018\Для главы СДК\фото к докладу главы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38" y="1857375"/>
            <a:ext cx="6035675" cy="4525963"/>
          </a:xfrm>
        </p:spPr>
      </p:pic>
      <p:pic>
        <p:nvPicPr>
          <p:cNvPr id="65538" name="Picture 2" descr="C:\Documents and Settings\Пользователь\Рабочий стол\Открыта  сессия 1 февраля 2018\Для главы СДК\фото к докладу главы\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АО фирма «Агрокомплекс им.</a:t>
            </a:r>
            <a:r>
              <a:rPr lang="ru-RU" smtClean="0">
                <a:latin typeface="Arial" charset="0"/>
              </a:rPr>
              <a:t> </a:t>
            </a:r>
            <a:r>
              <a:rPr lang="ru-RU" smtClean="0"/>
              <a:t>Н.И.Ткачева предприятие «Ордынское»</a:t>
            </a:r>
            <a:r>
              <a:rPr lang="ru-RU" smtClean="0">
                <a:latin typeface="Arial" charset="0"/>
              </a:rPr>
              <a:t>,</a:t>
            </a:r>
          </a:p>
          <a:p>
            <a:pPr algn="ctr" eaLnBrk="1" hangingPunct="1"/>
            <a:r>
              <a:rPr lang="ru-RU" smtClean="0"/>
              <a:t> детский сад, </a:t>
            </a:r>
          </a:p>
          <a:p>
            <a:pPr algn="ctr" eaLnBrk="1" hangingPunct="1"/>
            <a:r>
              <a:rPr lang="ru-RU" smtClean="0"/>
              <a:t>СДК «Коржевский, </a:t>
            </a:r>
          </a:p>
          <a:p>
            <a:pPr algn="ctr" eaLnBrk="1" hangingPunct="1"/>
            <a:r>
              <a:rPr lang="ru-RU" smtClean="0"/>
              <a:t>СОШ № 19, </a:t>
            </a:r>
          </a:p>
          <a:p>
            <a:pPr algn="ctr" eaLnBrk="1" hangingPunct="1"/>
            <a:r>
              <a:rPr lang="ru-RU" smtClean="0"/>
              <a:t>администрации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/>
              <a:t>В 2017 году проведены</a:t>
            </a:r>
            <a:r>
              <a:rPr lang="ru-RU" dirty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 Спартакиада трудящихся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мероприятии приняло участие 323 человека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Спартакиада в вечернее время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мероприятии приняло участие 106 человек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Кубок губернатора Краснодарского края по </a:t>
            </a:r>
            <a:r>
              <a:rPr lang="ru-RU" dirty="0" err="1"/>
              <a:t>стритболу</a:t>
            </a:r>
            <a:r>
              <a:rPr lang="ru-RU" dirty="0"/>
              <a:t> (1-этап)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мероприятии приняло участие 78 человек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Кубок губернатора Краснодарского края по футболу (1-этап)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мероприятии приняло участие 216 человек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/>
              <a:t>Всекубанская</a:t>
            </a:r>
            <a:r>
              <a:rPr lang="ru-RU" dirty="0"/>
              <a:t> эстафета «Спортсмены Кубани – во славу Победы»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мероприятии приняло участие 24 человек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Малые Олимпийские игры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мероприятии приняло участие 15 человек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Турнир по пляжному волейболу посвященный «Дню физкультурника»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мероприятии приняло участие 16 человек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Рисунок 24" descr="IMG_20150116_2024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428625"/>
            <a:ext cx="5938837" cy="3565525"/>
          </a:xfrm>
        </p:spPr>
      </p:pic>
      <p:pic>
        <p:nvPicPr>
          <p:cNvPr id="686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071813"/>
            <a:ext cx="36544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Рисунок 19" descr="Изображение 1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5938837" cy="3336925"/>
          </a:xfrm>
        </p:spPr>
      </p:pic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13"/>
            <a:ext cx="4160837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Спортивно массовое мероприятие посвященное Краевому дню ходьбы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мероприятии приняло участие 30 человек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Краевой день бега «Кросс наций».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мероприятии приняло участие 80 человек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Семейные спортивные игры «Стартуем вместе»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мероприятии приняло участие 12 человек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Спортивно массовое мероприятие проводимые в рамках «Международного дня борьбы с наркоманией»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мероприятии приняло участие 15 человек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Спортивно массовое мероприятие посвященное Дню народного единства.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мероприятии приняло участие 15 человек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Спортивно массовое мероприятие посвященное Дню матери.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мероприятии приняло участие 18 человек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0"/>
            <a:ext cx="4783137" cy="6378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C:\Documents and Settings\Пользователь\Рабочий стол\clip_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2708275"/>
            <a:ext cx="5832475" cy="3487738"/>
          </a:xfrm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71500"/>
            <a:ext cx="45783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eaLnBrk="1" hangingPunct="1"/>
            <a:r>
              <a:rPr lang="ru-RU" smtClean="0"/>
              <a:t>Принято заявок: 62071</a:t>
            </a:r>
          </a:p>
          <a:p>
            <a:pPr eaLnBrk="1" hangingPunct="1"/>
            <a:r>
              <a:rPr lang="ru-RU" smtClean="0"/>
              <a:t>Выдано результатов услуг :1364;</a:t>
            </a:r>
          </a:p>
          <a:p>
            <a:pPr eaLnBrk="1" hangingPunct="1"/>
            <a:r>
              <a:rPr lang="ru-RU" smtClean="0"/>
              <a:t>Консультации: 3712</a:t>
            </a:r>
          </a:p>
          <a:p>
            <a:pPr eaLnBrk="1" hangingPunct="1"/>
            <a:r>
              <a:rPr lang="ru-RU" smtClean="0"/>
              <a:t>МФЦ ведет прием граждан РФ</a:t>
            </a:r>
          </a:p>
          <a:p>
            <a:pPr eaLnBrk="1" hangingPunct="1"/>
            <a:r>
              <a:rPr lang="ru-RU" smtClean="0"/>
              <a:t>Всего услуг 259:</a:t>
            </a:r>
          </a:p>
          <a:p>
            <a:pPr eaLnBrk="1" hangingPunct="1"/>
            <a:r>
              <a:rPr lang="ru-RU" smtClean="0"/>
              <a:t>МВД</a:t>
            </a:r>
          </a:p>
          <a:p>
            <a:pPr eaLnBrk="1" hangingPunct="1"/>
            <a:r>
              <a:rPr lang="ru-RU" smtClean="0"/>
              <a:t>Министерства труда и социального развития (соцзащита)</a:t>
            </a:r>
          </a:p>
          <a:p>
            <a:pPr eaLnBrk="1" hangingPunct="1"/>
            <a:r>
              <a:rPr lang="ru-RU" smtClean="0"/>
              <a:t>ФНС</a:t>
            </a:r>
          </a:p>
          <a:p>
            <a:pPr eaLnBrk="1" hangingPunct="1"/>
            <a:r>
              <a:rPr lang="ru-RU" smtClean="0"/>
              <a:t>ПФР</a:t>
            </a:r>
          </a:p>
          <a:p>
            <a:pPr eaLnBrk="1" hangingPunct="1"/>
            <a:r>
              <a:rPr lang="ru-RU" smtClean="0"/>
              <a:t>Реестр и Кадастровая палата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C:\Documents and Settings\Пользователь\Рабочий стол\Открыта  сессия 1 февраля 2018\Для главы СДК\фото к докладу главы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C:\Documents and Settings\Пользователь\Рабочий стол\Открыта  сессия 1 февраля 2018\Для главы СДК\фото к докладу главы\18.07.2017 13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2286000"/>
            <a:ext cx="5295900" cy="3973513"/>
          </a:xfrm>
        </p:spPr>
      </p:pic>
      <p:pic>
        <p:nvPicPr>
          <p:cNvPr id="74754" name="Picture 2" descr="C:\Documents and Settings\Пользователь\Рабочий стол\Открыта  сессия 1 февраля 2018\Для главы СДК\фото к докладу главы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 descr="C:\Documents and Settings\Пользователь\Рабочий стол\Открыта  сессия 1 февраля 2018\Для главы СДК\фото к докладу главы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C:\Documents and Settings\Пользователь\Рабочий стол\Открыта  сессия 1 февраля 2018\Для главы СДК\фото к докладу главы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214563"/>
            <a:ext cx="5024438" cy="3768725"/>
          </a:xfrm>
        </p:spPr>
      </p:pic>
      <p:pic>
        <p:nvPicPr>
          <p:cNvPr id="76802" name="Picture 3" descr="C:\Documents and Settings\Пользователь\Рабочий стол\Открыта  сессия 1 февраля 2018\Для главы СДК\фото к докладу главы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42875"/>
            <a:ext cx="4738687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C:\Documents and Settings\Пользователь\Рабочий стол\Открыта  сессия 1 февраля 2018\Для главы СДК\фото к докладу главы\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C:\Documents and Settings\Пользователь\Рабочий стол\Открыта  сессия 1 февраля 2018\Для главы СДК\фото к докладу главы\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C:\Documents and Settings\Пользователь\Рабочий стол\Открыта  сессия 1 февраля 2018\Для главы СДК\фото к докладу главы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C:\Documents and Settings\Пользователь\Рабочий стол\Открыта  сессия 1 февраля 2018\Для главы СДК\фото к докладу главы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C:\Documents and Settings\Пользователь\Рабочий стол\Открыта  сессия 1 февраля 2018\Для главы СДК\фото к докладу главы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800" y="465138"/>
            <a:ext cx="8108950" cy="607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4" descr="C:\Documents and Settings\Пользователь\Рабочий стол\Открыта  сессия 1 февраля 2018\Для главы СДК\фото к докладу главы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000125"/>
            <a:ext cx="8116887" cy="456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smtClean="0"/>
              <a:t>18 марта 2018 года состоятся выборы Президента Российской Федерации. Ваши друзья, гости, прибывшие на длительный срок, могут подать заявления для участия в голосовании в МЦФ до 12 марта 2018 года и могут проголосовать на территории поселения.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C:\Documents and Settings\Пользователь\Рабочий стол\Открыта  сессия 1 февраля 2018\Для главы СДК\фото к докладу главы\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C:\Documents and Settings\Пользователь\Рабочий стол\Открыта  сессия 1 февраля 2018\Для главы СДК\фото к докладу главы\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928688"/>
            <a:ext cx="603408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C:\Documents and Settings\Пользователь\Рабочий стол\Открыта  сессия 1 февраля 2018\Для главы СДК\фото к докладу главы\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714375"/>
            <a:ext cx="7175500" cy="5381625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C:\Documents and Settings\Пользователь\Рабочий стол\Открыта  сессия 1 февраля 2018\К отчету библиотека\инсценировка экологической сказ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3563" y="542925"/>
            <a:ext cx="7437437" cy="5576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C:\Documents and Settings\Пользователь\Рабочий стол\Открыта  сессия 1 февраля 2018\К отчету библиотека\Дет. сад на экскурс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785813"/>
            <a:ext cx="7818437" cy="5864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C:\Documents and Settings\Пользователь\Рабочий стол\Открыта  сессия 1 февраля 2018\К отчету библиотека\вместе с книжкой и игрушко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3563" y="857250"/>
            <a:ext cx="7437437" cy="5578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eaLnBrk="1" hangingPunct="1"/>
            <a:r>
              <a:rPr lang="ru-RU" smtClean="0"/>
              <a:t>В 2017 году библиотека принимала участие в районной акции –  творческом конкурсе «80 признаний в любви Краснодарскому краю».                                                          </a:t>
            </a:r>
          </a:p>
          <a:p>
            <a:pPr eaLnBrk="1" hangingPunct="1"/>
            <a:r>
              <a:rPr lang="ru-RU" smtClean="0"/>
              <a:t>      В номинации «Стихи» - работа читателя библиотеки Алтанец Игоря  заняла </a:t>
            </a:r>
            <a:r>
              <a:rPr lang="ru-RU" b="1" smtClean="0"/>
              <a:t>1-е место в районе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      В районном творческом конкурсе «Селфи с природой  Краснодарского края» </a:t>
            </a:r>
            <a:r>
              <a:rPr lang="ru-RU" b="1" smtClean="0"/>
              <a:t>3-е место</a:t>
            </a:r>
            <a:r>
              <a:rPr lang="ru-RU" smtClean="0"/>
              <a:t> заняла  Шершень Анастасия.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C:\Documents and Settings\Пользователь\Рабочий стол\Открыта  сессия 1 февраля 2018\К отчету библиотека\День избирател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4063" y="1000125"/>
            <a:ext cx="6835775" cy="5126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C:\Documents and Settings\Пользователь\Рабочий стол\Открыта  сессия 1 февраля 2018\К отчету библиотека\обзор выставки кадетский клас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3063" y="512763"/>
            <a:ext cx="7485062" cy="561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Содержимое 2"/>
          <p:cNvSpPr>
            <a:spLocks noGrp="1"/>
          </p:cNvSpPr>
          <p:nvPr>
            <p:ph idx="1"/>
          </p:nvPr>
        </p:nvSpPr>
        <p:spPr>
          <a:xfrm>
            <a:off x="571500" y="285750"/>
            <a:ext cx="7972425" cy="2476500"/>
          </a:xfrm>
        </p:spPr>
        <p:txBody>
          <a:bodyPr/>
          <a:lstStyle/>
          <a:p>
            <a:pPr eaLnBrk="1" hangingPunct="1"/>
            <a:r>
              <a:rPr lang="ru-RU" smtClean="0"/>
              <a:t>В 2017г. состоялось 8 заседаний клуба по интересам духовно - нравственной направленности</a:t>
            </a:r>
            <a:r>
              <a:rPr lang="ru-RU" b="1" smtClean="0"/>
              <a:t> «</a:t>
            </a:r>
            <a:r>
              <a:rPr lang="ru-RU" smtClean="0"/>
              <a:t>Свечечка» для</a:t>
            </a:r>
            <a:r>
              <a:rPr lang="ru-RU" b="1" smtClean="0"/>
              <a:t> </a:t>
            </a:r>
            <a:r>
              <a:rPr lang="ru-RU" smtClean="0"/>
              <a:t>взрослых читателей разного возраста, при участии  настоятеля Свято-Тихоновского Храма протоиерея Романа.</a:t>
            </a:r>
          </a:p>
        </p:txBody>
      </p:sp>
      <p:pic>
        <p:nvPicPr>
          <p:cNvPr id="93186" name="Picture 2" descr="C:\Documents and Settings\Пользователь\Рабочий стол\Открыта  сессия 1 февраля 2018\К отчету библиотека\заседание клуба Свече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714625"/>
            <a:ext cx="495458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За 2017 год состоялись 13 сессий. Были приняты  38 нормативных актов 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1.О внесении изменений в решение 27 сессии Совета Коржевского с/п третьего созыва от 21 декабря 2016 года № 3 «О бюджете муниципального образования Коржевское с/п на 2017 года»;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2.Об итогах конкурса «Лучший орган территориального общественного самоуправления»;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3.О внесении изменений в Устав Коржевского сельского поселения;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4.Об утверждении порядка ведения перечня видов муниципального контроля органов местного самоуправления, уполномоченных по их осуществлению;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5.Об утверждении Правил благоустройства территории Коржевского с/п;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6.Об утверждении Программы комплексного развития социальной инфраструктуры Совета Коржевского с/п на 2017-2020 годы;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 библиотеке работают следующие клубы для детей:</a:t>
            </a:r>
          </a:p>
          <a:p>
            <a:pPr eaLnBrk="1" hangingPunct="1"/>
            <a:r>
              <a:rPr lang="ru-RU" smtClean="0"/>
              <a:t>патриотический клуб «Я-гражданин России»;</a:t>
            </a:r>
          </a:p>
          <a:p>
            <a:pPr eaLnBrk="1" hangingPunct="1"/>
            <a:r>
              <a:rPr lang="ru-RU" smtClean="0"/>
              <a:t>краеведческий клуб «Родничок»;</a:t>
            </a:r>
          </a:p>
          <a:p>
            <a:pPr eaLnBrk="1" hangingPunct="1"/>
            <a:r>
              <a:rPr lang="ru-RU" smtClean="0"/>
              <a:t>литературный клуб для дошкольников «Читайка»;</a:t>
            </a:r>
          </a:p>
          <a:p>
            <a:pPr eaLnBrk="1" hangingPunct="1"/>
            <a:r>
              <a:rPr lang="ru-RU" smtClean="0"/>
              <a:t>познавательный клуб «Эрудит».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C:\Documents and Settings\Пользователь\Рабочий стол\Открыта  сессия 1 февраля 2018\Для главы СДК\фото к докладу главы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Библиотека подключена к сети Интернет. Библиотекари  по запросу читателей получают и обрабатывают справочную информацию из сети Интернет и предоставляют пользователям библиотеки.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Содержимое 2"/>
          <p:cNvSpPr>
            <a:spLocks noGrp="1"/>
          </p:cNvSpPr>
          <p:nvPr>
            <p:ph idx="1"/>
          </p:nvPr>
        </p:nvSpPr>
        <p:spPr>
          <a:xfrm>
            <a:off x="857250" y="428625"/>
            <a:ext cx="7829550" cy="33575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/>
              <a:t>Проблемы</a:t>
            </a:r>
            <a:endParaRPr lang="ru-RU" sz="3600" smtClean="0"/>
          </a:p>
          <a:p>
            <a:pPr eaLnBrk="1" hangingPunct="1"/>
            <a:r>
              <a:rPr lang="ru-RU" sz="5400" smtClean="0"/>
              <a:t>Сбор налогов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642938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/>
              <a:t>Планы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1.Продолжить </a:t>
            </a:r>
            <a:r>
              <a:rPr lang="ru-RU" dirty="0"/>
              <a:t>участие в федеральной программе «Формирование современной городской среды на территории Коржевского сельского поселения»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2.Ремонт улиц: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Космонавтов, Комсомольской, Мирной, Восточной;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3.Установка светофора по ул.Зеленой возле школы № 19 включена в план работ по обеспечению безопасности дорожного движения на 2017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4.Установка за СДК Коржевский уличных спортивных тренажеров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5. Реконструкцию уличного освещения на ул.Совхозной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smtClean="0"/>
              <a:t>Хочется выразить благодарность руководителям и их коллективам, находящимся на территории поселения, которые своими успехами и достижениями вносят вклад в процветание нашего поселения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smtClean="0"/>
              <a:t>Всем нашим предпринимателям за помощь населению и администрации поселения в работе .</a:t>
            </a:r>
          </a:p>
          <a:p>
            <a:pPr eaLnBrk="1" hangingPunct="1"/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Выражаем благодарность за поддержку:</a:t>
            </a:r>
          </a:p>
          <a:p>
            <a:pPr eaLnBrk="1" hangingPunct="1"/>
            <a:r>
              <a:rPr lang="ru-RU" smtClean="0"/>
              <a:t>Депутату Государственной Думы Российской Федерации Ивану Ивановичу Демченко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pPr eaLnBrk="1" hangingPunct="1"/>
            <a:r>
              <a:rPr lang="ru-RU" smtClean="0"/>
              <a:t>Депутату Законодательного собрания Краснодарского края Виктору Васильевичу Чернявскому,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pPr eaLnBrk="1" hangingPunct="1"/>
            <a:r>
              <a:rPr lang="ru-RU" smtClean="0"/>
              <a:t>Главе муниципального образования Славянский район Роману Ивановичу Синяговскому,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eaLnBrk="1" hangingPunct="1"/>
            <a:r>
              <a:rPr lang="ru-RU" smtClean="0"/>
              <a:t>Заместителям главы администрации муниципального образования Славянский район: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1.Позднякову С.А.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2.Титаренко В.И.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3.Берсеневой Т.А.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4.Письмак Е.А.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И начальникам управлений администрации муниципального образования Славянский район;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4572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Председателю Совета муниципального образования Славянский район Григорию Владимировичу Литовка,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Депутату по </a:t>
            </a:r>
            <a:r>
              <a:rPr lang="ru-RU" dirty="0" err="1"/>
              <a:t>Коржевскому</a:t>
            </a:r>
            <a:r>
              <a:rPr lang="ru-RU" dirty="0"/>
              <a:t> округу № 15 Елене Алексеевне </a:t>
            </a:r>
            <a:r>
              <a:rPr lang="ru-RU" dirty="0" err="1"/>
              <a:t>Князьковой</a:t>
            </a:r>
            <a:r>
              <a:rPr lang="ru-RU" dirty="0"/>
              <a:t>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Генеральному директору АО «Агрокомплекс» Евгению Николаевичу Хворостине.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Директору АО «</a:t>
            </a:r>
            <a:r>
              <a:rPr lang="ru-RU" dirty="0" err="1"/>
              <a:t>Анастасиевское</a:t>
            </a:r>
            <a:r>
              <a:rPr lang="ru-RU" dirty="0"/>
              <a:t>» Александру Владимировичу Антонову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7622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6000" smtClean="0">
                <a:solidFill>
                  <a:schemeClr val="bg1"/>
                </a:solidFill>
              </a:rPr>
              <a:t>Всем спасибо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6000" smtClean="0">
                <a:solidFill>
                  <a:schemeClr val="bg1"/>
                </a:solidFill>
              </a:rPr>
              <a:t>за внимание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5306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7.О внесении изменений в решение 3 сессии Совета «Об административной комиссии Коржевского с/п»;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8.О ежегодном отчете главы Коржевского с/п о результатах своей деятельности и деятельности администрации Коржевского с/п за 2017 год;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9.О внесении изменений в решение Совета от 13.11.2014 года № 1 «Об установлении земельного налога»;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10.О передаче полномочий контрольно-счетного органа поселения по осуществлению внешнего муниципального финансового контроля контрольно-счетной палате </a:t>
            </a:r>
            <a:r>
              <a:rPr lang="ru-RU" dirty="0" err="1" smtClean="0"/>
              <a:t>МОСлавянский</a:t>
            </a:r>
            <a:r>
              <a:rPr lang="ru-RU" dirty="0" smtClean="0"/>
              <a:t> район;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226</TotalTime>
  <Words>1550</Words>
  <Application>Microsoft Office PowerPoint</Application>
  <PresentationFormat>Экран (4:3)</PresentationFormat>
  <Paragraphs>203</Paragraphs>
  <Slides>89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89</vt:i4>
      </vt:variant>
    </vt:vector>
  </HeadingPairs>
  <TitlesOfParts>
    <vt:vector size="97" baseType="lpstr">
      <vt:lpstr>Arial</vt:lpstr>
      <vt:lpstr>Constantia</vt:lpstr>
      <vt:lpstr>Wingdings 2</vt:lpstr>
      <vt:lpstr>Calibri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Расширенная сессия Совета Коржевского сельского поселения 1 февраля 2018 г.</dc:title>
  <dc:creator>Пользователь</dc:creator>
  <cp:lastModifiedBy>Сергей</cp:lastModifiedBy>
  <cp:revision>32</cp:revision>
  <dcterms:created xsi:type="dcterms:W3CDTF">2018-01-31T08:53:53Z</dcterms:created>
  <dcterms:modified xsi:type="dcterms:W3CDTF">2018-02-03T15:49:20Z</dcterms:modified>
</cp:coreProperties>
</file>